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45"/>
  </p:notesMasterIdLst>
  <p:handoutMasterIdLst>
    <p:handoutMasterId r:id="rId46"/>
  </p:handoutMasterIdLst>
  <p:sldIdLst>
    <p:sldId id="256" r:id="rId2"/>
    <p:sldId id="261" r:id="rId3"/>
    <p:sldId id="259" r:id="rId4"/>
    <p:sldId id="322" r:id="rId5"/>
    <p:sldId id="328" r:id="rId6"/>
    <p:sldId id="329" r:id="rId7"/>
    <p:sldId id="330" r:id="rId8"/>
    <p:sldId id="331" r:id="rId9"/>
    <p:sldId id="299" r:id="rId10"/>
    <p:sldId id="301" r:id="rId11"/>
    <p:sldId id="332" r:id="rId12"/>
    <p:sldId id="302" r:id="rId13"/>
    <p:sldId id="327" r:id="rId14"/>
    <p:sldId id="333" r:id="rId15"/>
    <p:sldId id="334" r:id="rId16"/>
    <p:sldId id="335" r:id="rId17"/>
    <p:sldId id="336" r:id="rId18"/>
    <p:sldId id="337" r:id="rId19"/>
    <p:sldId id="338" r:id="rId20"/>
    <p:sldId id="339" r:id="rId21"/>
    <p:sldId id="340" r:id="rId22"/>
    <p:sldId id="341" r:id="rId23"/>
    <p:sldId id="342" r:id="rId24"/>
    <p:sldId id="300" r:id="rId25"/>
    <p:sldId id="303" r:id="rId26"/>
    <p:sldId id="343" r:id="rId27"/>
    <p:sldId id="344" r:id="rId28"/>
    <p:sldId id="345" r:id="rId29"/>
    <p:sldId id="346" r:id="rId30"/>
    <p:sldId id="347" r:id="rId31"/>
    <p:sldId id="348" r:id="rId32"/>
    <p:sldId id="354" r:id="rId33"/>
    <p:sldId id="349" r:id="rId34"/>
    <p:sldId id="350" r:id="rId35"/>
    <p:sldId id="260" r:id="rId36"/>
    <p:sldId id="351" r:id="rId37"/>
    <p:sldId id="352" r:id="rId38"/>
    <p:sldId id="353" r:id="rId39"/>
    <p:sldId id="355" r:id="rId40"/>
    <p:sldId id="294" r:id="rId41"/>
    <p:sldId id="279" r:id="rId42"/>
    <p:sldId id="325" r:id="rId43"/>
    <p:sldId id="258" r:id="rId44"/>
  </p:sldIdLst>
  <p:sldSz cx="9144000" cy="5143500" type="screen16x9"/>
  <p:notesSz cx="6858000" cy="9144000"/>
  <p:embeddedFontLst>
    <p:embeddedFont>
      <p:font typeface="Quicksand" panose="02070303000000060000" pitchFamily="18"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66"/>
    <a:srgbClr val="6385BD"/>
    <a:srgbClr val="F183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E042EE-030E-48AD-AEE1-48DBF1C2F338}">
  <a:tblStyle styleId="{8CE042EE-030E-48AD-AEE1-48DBF1C2F33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71A6B3E-507F-4017-96D8-7895C4FAF28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3" d="100"/>
          <a:sy n="123" d="100"/>
        </p:scale>
        <p:origin x="1176" y="33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3168"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8CF682-31E5-4F99-A818-8343806B323C}" type="datetimeFigureOut">
              <a:rPr lang="en-US" smtClean="0"/>
              <a:pPr/>
              <a:t>2/13/2026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2CFE20-48EF-47A5-97FC-74DD9CBC9C8E}" type="slidenum">
              <a:rPr lang="en-GB" smtClean="0"/>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1C4F5868-3AD3-8C2B-9B33-71A4027CD62A}"/>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43BFDE4F-6E4E-4781-0EB6-48CDF71FB9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BF83BEBA-6EBC-EAD2-1BDF-C8F92A6FBF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66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F4BAF429-CEE6-AB8F-4FCF-3AA906157F29}"/>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86714CFF-C5D6-5207-91DE-48BB96CF34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71433E40-D92D-E573-DD1D-1811DF366A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557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FF993F9B-19CD-8C72-AC1E-9CC6B7357878}"/>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F4FD55F5-FE89-9414-14B6-9F127A6C61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2C14653F-8043-7FC9-1343-C267027B3B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2737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7568BCB7-FB9D-4173-2896-1F47B11351C0}"/>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FFEBD57B-36E2-1E37-F540-FE808B596C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A34F1E81-D309-BC62-5372-EA42968E1E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838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E6B4D9E4-21EF-E4B6-4113-438831028C09}"/>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785A6548-311A-8854-6003-A4C3077150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5FB963A6-F1A7-4421-C979-353859CAF5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2713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4599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1FB61498-F460-9764-6117-598E569A535A}"/>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A2A398EC-F9C3-299E-3F5E-BCC7020CDD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D28A1713-5EF5-22C1-A297-AE7CC3DFBA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5300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377C4DBD-E75C-2188-A61A-D74F71DE61F1}"/>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17B9E6F5-5967-3CC4-12A6-A8F05AAB64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73FF2492-B1C1-76BB-DFA8-0CD66C9323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2069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34E38C0C-C58C-12CC-EAD9-A2158ADDED16}"/>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B3328D5D-443F-5DAC-4555-D0B7448E74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3ED6C3AF-E92C-9E6C-3612-8DB92B087C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4597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B82D5B15-E7AF-4C93-A7AD-2DF33E515B0E}"/>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6B8A10F0-6C9D-B5AA-9F30-D7E83ED5A5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907F672F-8B9B-8806-B553-704223B3EA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2959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3B7BCF6C-479C-01FF-3FC0-C01E13BE6653}"/>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E5A8123D-E5F7-2301-03FE-41EED20F10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D76B7B28-4A39-D9B5-AEF7-68AC3BEA61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9921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F6D4E9FE-B917-3455-D509-D8106C15173B}"/>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BACCB5AE-26FF-3176-32E4-9D3163FAEE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00A9EF59-F0B0-AA97-CC94-92057026E2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8333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20A0F87-73DE-14C3-FBFD-4F6F875E8A6E}"/>
            </a:ext>
          </a:extLst>
        </p:cNvPr>
        <p:cNvGrpSpPr/>
        <p:nvPr/>
      </p:nvGrpSpPr>
      <p:grpSpPr>
        <a:xfrm>
          <a:off x="0" y="0"/>
          <a:ext cx="0" cy="0"/>
          <a:chOff x="0" y="0"/>
          <a:chExt cx="0" cy="0"/>
        </a:xfrm>
      </p:grpSpPr>
      <p:sp>
        <p:nvSpPr>
          <p:cNvPr id="91" name="Google Shape;91;g35f391192_029:notes">
            <a:extLst>
              <a:ext uri="{FF2B5EF4-FFF2-40B4-BE49-F238E27FC236}">
                <a16:creationId xmlns:a16="http://schemas.microsoft.com/office/drawing/2014/main" id="{ABEB7D68-BAC0-3F1C-E038-A1FB580314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a:extLst>
              <a:ext uri="{FF2B5EF4-FFF2-40B4-BE49-F238E27FC236}">
                <a16:creationId xmlns:a16="http://schemas.microsoft.com/office/drawing/2014/main" id="{7400CE31-33F2-BEF7-8C92-8F2060E447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5864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6C4A6CD6-F9D3-9EE1-9930-C5A88A647B61}"/>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FDE7F244-CB05-7F5D-687A-FBA1ED254F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1BEAF4DE-61A7-D9C3-1EF0-4194E72DD0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2319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6F4A7E3C-3AC2-4261-3446-950D3F7A7C39}"/>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1EEC7E24-F8D0-A136-FCF4-9EDA047A87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38B111B9-2001-92A9-DE3E-9BD00EC801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06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BDF1B12F-32E1-C669-939A-54944B6D4356}"/>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51394379-EFBC-771B-E237-8F1BF7B4B1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87BC7548-C0F7-F7E9-EA59-4354D7094C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6738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30E2FCFA-107D-D457-D804-14E1CA8DA39E}"/>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740732BB-CFDC-4AE1-29FF-B3C36AA5EA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C1796D15-4A9E-BF37-B1C6-0439308705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0820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8742BE93-8E56-B29B-5044-C6E855B3A22E}"/>
            </a:ext>
          </a:extLst>
        </p:cNvPr>
        <p:cNvGrpSpPr/>
        <p:nvPr/>
      </p:nvGrpSpPr>
      <p:grpSpPr>
        <a:xfrm>
          <a:off x="0" y="0"/>
          <a:ext cx="0" cy="0"/>
          <a:chOff x="0" y="0"/>
          <a:chExt cx="0" cy="0"/>
        </a:xfrm>
      </p:grpSpPr>
      <p:sp>
        <p:nvSpPr>
          <p:cNvPr id="91" name="Google Shape;91;g35f391192_029:notes">
            <a:extLst>
              <a:ext uri="{FF2B5EF4-FFF2-40B4-BE49-F238E27FC236}">
                <a16:creationId xmlns:a16="http://schemas.microsoft.com/office/drawing/2014/main" id="{1B226263-3719-FE0A-6041-700A468F51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a:extLst>
              <a:ext uri="{FF2B5EF4-FFF2-40B4-BE49-F238E27FC236}">
                <a16:creationId xmlns:a16="http://schemas.microsoft.com/office/drawing/2014/main" id="{84E1A855-9C97-44D9-10B4-3CD8728CEB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3870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B43AE791-368C-41E6-38DE-C7D5CC46FEE7}"/>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0E53965E-05A3-F42B-EF4F-369C562F52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846F1134-E789-BDBF-12DA-DDA13CC017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1060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E6816A9B-D3BA-89AD-8436-5E968A89F4A6}"/>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78C9196F-A7AC-E757-65F9-3E0B57E470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D9165724-91A4-7853-A878-96AA77C9E6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9423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E72FDF07-8A38-CFA6-DA90-0E0BD729C3DD}"/>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1252C3FF-3C2D-8379-BDBC-F7CC046697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4E624883-EF45-1A22-55A3-E07FA7A898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7518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910B486-CD4C-0502-35AE-0704BCBE9751}"/>
            </a:ext>
          </a:extLst>
        </p:cNvPr>
        <p:cNvGrpSpPr/>
        <p:nvPr/>
      </p:nvGrpSpPr>
      <p:grpSpPr>
        <a:xfrm>
          <a:off x="0" y="0"/>
          <a:ext cx="0" cy="0"/>
          <a:chOff x="0" y="0"/>
          <a:chExt cx="0" cy="0"/>
        </a:xfrm>
      </p:grpSpPr>
      <p:sp>
        <p:nvSpPr>
          <p:cNvPr id="91" name="Google Shape;91;g35f391192_029:notes">
            <a:extLst>
              <a:ext uri="{FF2B5EF4-FFF2-40B4-BE49-F238E27FC236}">
                <a16:creationId xmlns:a16="http://schemas.microsoft.com/office/drawing/2014/main" id="{07D59E23-A461-C8D3-5783-46539C7D41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a:extLst>
              <a:ext uri="{FF2B5EF4-FFF2-40B4-BE49-F238E27FC236}">
                <a16:creationId xmlns:a16="http://schemas.microsoft.com/office/drawing/2014/main" id="{CDC936C4-7245-5C04-19A8-F0F42C174F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7772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9EFD38B8-4DE6-BD35-9C41-83ACB1753190}"/>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8098758A-4571-96C2-857A-A7432E4362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1FA0FFE3-F777-1630-1130-F8B0D8B927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32087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D551813-770F-933E-DA68-2C45AAAE3A3D}"/>
            </a:ext>
          </a:extLst>
        </p:cNvPr>
        <p:cNvGrpSpPr/>
        <p:nvPr/>
      </p:nvGrpSpPr>
      <p:grpSpPr>
        <a:xfrm>
          <a:off x="0" y="0"/>
          <a:ext cx="0" cy="0"/>
          <a:chOff x="0" y="0"/>
          <a:chExt cx="0" cy="0"/>
        </a:xfrm>
      </p:grpSpPr>
      <p:sp>
        <p:nvSpPr>
          <p:cNvPr id="91" name="Google Shape;91;g35f391192_029:notes">
            <a:extLst>
              <a:ext uri="{FF2B5EF4-FFF2-40B4-BE49-F238E27FC236}">
                <a16:creationId xmlns:a16="http://schemas.microsoft.com/office/drawing/2014/main" id="{F067FC56-D177-862C-5C05-120252BA65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a:extLst>
              <a:ext uri="{FF2B5EF4-FFF2-40B4-BE49-F238E27FC236}">
                <a16:creationId xmlns:a16="http://schemas.microsoft.com/office/drawing/2014/main" id="{B0964085-B090-1935-0D5E-48139D5FFB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044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F756724C-F6CF-9051-7B6D-6CF9FBF37456}"/>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44E54C8A-8520-2AED-13B1-57BD384785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2CB07CDC-9575-5889-B59A-280CA69198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40615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15AF7CF-D8FE-90D3-48C5-F54CB14D4541}"/>
            </a:ext>
          </a:extLst>
        </p:cNvPr>
        <p:cNvGrpSpPr/>
        <p:nvPr/>
      </p:nvGrpSpPr>
      <p:grpSpPr>
        <a:xfrm>
          <a:off x="0" y="0"/>
          <a:ext cx="0" cy="0"/>
          <a:chOff x="0" y="0"/>
          <a:chExt cx="0" cy="0"/>
        </a:xfrm>
      </p:grpSpPr>
      <p:sp>
        <p:nvSpPr>
          <p:cNvPr id="91" name="Google Shape;91;g35f391192_029:notes">
            <a:extLst>
              <a:ext uri="{FF2B5EF4-FFF2-40B4-BE49-F238E27FC236}">
                <a16:creationId xmlns:a16="http://schemas.microsoft.com/office/drawing/2014/main" id="{2A9C0DBF-4473-B7F2-326E-7A908DA177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a:extLst>
              <a:ext uri="{FF2B5EF4-FFF2-40B4-BE49-F238E27FC236}">
                <a16:creationId xmlns:a16="http://schemas.microsoft.com/office/drawing/2014/main" id="{0661694A-B4C8-05B2-804E-2FA40C17C2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75253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7173696F-151E-0EEC-945D-5A1474B4BF75}"/>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7E9493B6-34FA-E457-536E-D80D74D24D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67DB82DF-3A7C-8769-7C49-7C0EAD8A26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85212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81741D26-918D-A03C-9239-D3DDE6E58DDC}"/>
            </a:ext>
          </a:extLst>
        </p:cNvPr>
        <p:cNvGrpSpPr/>
        <p:nvPr/>
      </p:nvGrpSpPr>
      <p:grpSpPr>
        <a:xfrm>
          <a:off x="0" y="0"/>
          <a:ext cx="0" cy="0"/>
          <a:chOff x="0" y="0"/>
          <a:chExt cx="0" cy="0"/>
        </a:xfrm>
      </p:grpSpPr>
      <p:sp>
        <p:nvSpPr>
          <p:cNvPr id="105" name="Google Shape;105;p:notes">
            <a:extLst>
              <a:ext uri="{FF2B5EF4-FFF2-40B4-BE49-F238E27FC236}">
                <a16:creationId xmlns:a16="http://schemas.microsoft.com/office/drawing/2014/main" id="{51B2E318-D075-E513-9CAC-659E983A6C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a:extLst>
              <a:ext uri="{FF2B5EF4-FFF2-40B4-BE49-F238E27FC236}">
                <a16:creationId xmlns:a16="http://schemas.microsoft.com/office/drawing/2014/main" id="{18786994-8784-B209-F855-055E15C3F3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9674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59CA0F0-A758-706B-27CB-CF784ECBD335}"/>
            </a:ext>
          </a:extLst>
        </p:cNvPr>
        <p:cNvGrpSpPr/>
        <p:nvPr/>
      </p:nvGrpSpPr>
      <p:grpSpPr>
        <a:xfrm>
          <a:off x="0" y="0"/>
          <a:ext cx="0" cy="0"/>
          <a:chOff x="0" y="0"/>
          <a:chExt cx="0" cy="0"/>
        </a:xfrm>
      </p:grpSpPr>
      <p:sp>
        <p:nvSpPr>
          <p:cNvPr id="99" name="Google Shape;99;g35f391192_09:notes">
            <a:extLst>
              <a:ext uri="{FF2B5EF4-FFF2-40B4-BE49-F238E27FC236}">
                <a16:creationId xmlns:a16="http://schemas.microsoft.com/office/drawing/2014/main" id="{6E5BC215-66F6-94D9-A44D-851E0C8EBC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f391192_09:notes">
            <a:extLst>
              <a:ext uri="{FF2B5EF4-FFF2-40B4-BE49-F238E27FC236}">
                <a16:creationId xmlns:a16="http://schemas.microsoft.com/office/drawing/2014/main" id="{0359D4A9-3EE3-6895-6ADE-6150C42A86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8051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19175" y="2233519"/>
            <a:ext cx="6680400" cy="1159800"/>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sz="5000">
                <a:solidFill>
                  <a:srgbClr val="FFCC99"/>
                </a:solidFill>
              </a:defRPr>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a:endParaRPr dirty="0"/>
          </a:p>
        </p:txBody>
      </p:sp>
      <p:cxnSp>
        <p:nvCxnSpPr>
          <p:cNvPr id="11" name="Google Shape;11;p2"/>
          <p:cNvCxnSpPr>
            <a:stCxn id="12" idx="4"/>
          </p:cNvCxnSpPr>
          <p:nvPr/>
        </p:nvCxnSpPr>
        <p:spPr>
          <a:xfrm>
            <a:off x="939750" y="2832475"/>
            <a:ext cx="0" cy="2310900"/>
          </a:xfrm>
          <a:prstGeom prst="straightConnector1">
            <a:avLst/>
          </a:prstGeom>
          <a:noFill/>
          <a:ln w="9525" cap="flat" cmpd="sng">
            <a:solidFill>
              <a:schemeClr val="accent5"/>
            </a:solidFill>
            <a:prstDash val="solid"/>
            <a:round/>
            <a:headEnd type="none" w="med" len="med"/>
            <a:tailEnd type="none" w="med" len="med"/>
          </a:ln>
        </p:spPr>
      </p:cxnSp>
      <p:sp>
        <p:nvSpPr>
          <p:cNvPr id="12" name="Google Shape;12;p2"/>
          <p:cNvSpPr/>
          <p:nvPr/>
        </p:nvSpPr>
        <p:spPr>
          <a:xfrm>
            <a:off x="845250" y="2643475"/>
            <a:ext cx="189000" cy="1890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C9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solidFill>
                  <a:srgbClr val="FFCC99"/>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dirty="0"/>
          </a:p>
        </p:txBody>
      </p:sp>
      <p:sp>
        <p:nvSpPr>
          <p:cNvPr id="15" name="Google Shape;15;p3"/>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16" name="Google Shape;16;p3"/>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17" name="Google Shape;17;p3"/>
          <p:cNvCxnSpPr/>
          <p:nvPr/>
        </p:nvCxnSpPr>
        <p:spPr>
          <a:xfrm>
            <a:off x="939645"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18" name="Google Shape;18;p3"/>
          <p:cNvSpPr/>
          <p:nvPr/>
        </p:nvSpPr>
        <p:spPr>
          <a:xfrm flipH="1">
            <a:off x="632556" y="2267403"/>
            <a:ext cx="614400" cy="6144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9"/>
        <p:cNvGrpSpPr/>
        <p:nvPr/>
      </p:nvGrpSpPr>
      <p:grpSpPr>
        <a:xfrm>
          <a:off x="0" y="0"/>
          <a:ext cx="0" cy="0"/>
          <a:chOff x="0" y="0"/>
          <a:chExt cx="0" cy="0"/>
        </a:xfrm>
      </p:grpSpPr>
      <p:cxnSp>
        <p:nvCxnSpPr>
          <p:cNvPr id="20" name="Google Shape;20;p4"/>
          <p:cNvCxnSpPr/>
          <p:nvPr/>
        </p:nvCxnSpPr>
        <p:spPr>
          <a:xfrm>
            <a:off x="945630"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21" name="Google Shape;21;p4"/>
          <p:cNvSpPr/>
          <p:nvPr/>
        </p:nvSpPr>
        <p:spPr>
          <a:xfrm>
            <a:off x="638325" y="2267417"/>
            <a:ext cx="614400" cy="6144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body" idx="1"/>
          </p:nvPr>
        </p:nvSpPr>
        <p:spPr>
          <a:xfrm>
            <a:off x="1633225" y="2161800"/>
            <a:ext cx="6700500" cy="819900"/>
          </a:xfrm>
          <a:prstGeom prst="rect">
            <a:avLst/>
          </a:prstGeom>
        </p:spPr>
        <p:txBody>
          <a:bodyPr spcFirstLastPara="1" wrap="square" lIns="91425" tIns="91425" rIns="91425" bIns="91425" anchor="ctr" anchorCtr="0">
            <a:noAutofit/>
          </a:bodyPr>
          <a:lstStyle>
            <a:lvl1pPr marL="457200" lvl="0" indent="-406400" rtl="0">
              <a:spcBef>
                <a:spcPts val="600"/>
              </a:spcBef>
              <a:spcAft>
                <a:spcPts val="0"/>
              </a:spcAft>
              <a:buSzPts val="2800"/>
              <a:buNone/>
              <a:defRPr sz="2800" i="1">
                <a:solidFill>
                  <a:srgbClr val="FFCC99"/>
                </a:solidFill>
              </a:defRPr>
            </a:lvl1pPr>
            <a:lvl2pPr marL="914400" lvl="1" indent="-406400" rtl="0">
              <a:spcBef>
                <a:spcPts val="0"/>
              </a:spcBef>
              <a:spcAft>
                <a:spcPts val="0"/>
              </a:spcAft>
              <a:buSzPts val="2800"/>
              <a:buChar char="▫"/>
              <a:defRPr sz="2800" i="1">
                <a:solidFill>
                  <a:schemeClr val="accent1"/>
                </a:solidFill>
              </a:defRPr>
            </a:lvl2pPr>
            <a:lvl3pPr marL="1371600" lvl="2" indent="-406400" rtl="0">
              <a:spcBef>
                <a:spcPts val="0"/>
              </a:spcBef>
              <a:spcAft>
                <a:spcPts val="0"/>
              </a:spcAft>
              <a:buSzPts val="2800"/>
              <a:buChar char="■"/>
              <a:defRPr sz="2800" i="1">
                <a:solidFill>
                  <a:schemeClr val="accent1"/>
                </a:solidFill>
              </a:defRPr>
            </a:lvl3pPr>
            <a:lvl4pPr marL="1828800" lvl="3" indent="-406400" rtl="0">
              <a:spcBef>
                <a:spcPts val="0"/>
              </a:spcBef>
              <a:spcAft>
                <a:spcPts val="0"/>
              </a:spcAft>
              <a:buClr>
                <a:schemeClr val="accent1"/>
              </a:buClr>
              <a:buSzPts val="2800"/>
              <a:buChar char="●"/>
              <a:defRPr sz="2800" i="1">
                <a:solidFill>
                  <a:schemeClr val="accent1"/>
                </a:solidFill>
              </a:defRPr>
            </a:lvl4pPr>
            <a:lvl5pPr marL="2286000" lvl="4" indent="-406400" rtl="0">
              <a:spcBef>
                <a:spcPts val="0"/>
              </a:spcBef>
              <a:spcAft>
                <a:spcPts val="0"/>
              </a:spcAft>
              <a:buClr>
                <a:schemeClr val="accent1"/>
              </a:buClr>
              <a:buSzPts val="2800"/>
              <a:buChar char="○"/>
              <a:defRPr sz="2800" i="1">
                <a:solidFill>
                  <a:schemeClr val="accent1"/>
                </a:solidFill>
              </a:defRPr>
            </a:lvl5pPr>
            <a:lvl6pPr marL="2743200" lvl="5" indent="-406400" rtl="0">
              <a:spcBef>
                <a:spcPts val="0"/>
              </a:spcBef>
              <a:spcAft>
                <a:spcPts val="0"/>
              </a:spcAft>
              <a:buClr>
                <a:schemeClr val="accent1"/>
              </a:buClr>
              <a:buSzPts val="2800"/>
              <a:buChar char="■"/>
              <a:defRPr sz="2800" i="1">
                <a:solidFill>
                  <a:schemeClr val="accent1"/>
                </a:solidFill>
              </a:defRPr>
            </a:lvl6pPr>
            <a:lvl7pPr marL="3200400" lvl="6" indent="-406400" rtl="0">
              <a:spcBef>
                <a:spcPts val="0"/>
              </a:spcBef>
              <a:spcAft>
                <a:spcPts val="0"/>
              </a:spcAft>
              <a:buClr>
                <a:schemeClr val="accent1"/>
              </a:buClr>
              <a:buSzPts val="2800"/>
              <a:buChar char="●"/>
              <a:defRPr sz="2800" i="1">
                <a:solidFill>
                  <a:schemeClr val="accent1"/>
                </a:solidFill>
              </a:defRPr>
            </a:lvl7pPr>
            <a:lvl8pPr marL="3657600" lvl="7" indent="-406400" rtl="0">
              <a:spcBef>
                <a:spcPts val="0"/>
              </a:spcBef>
              <a:spcAft>
                <a:spcPts val="0"/>
              </a:spcAft>
              <a:buClr>
                <a:schemeClr val="accent1"/>
              </a:buClr>
              <a:buSzPts val="2800"/>
              <a:buChar char="○"/>
              <a:defRPr sz="2800" i="1">
                <a:solidFill>
                  <a:schemeClr val="accent1"/>
                </a:solidFill>
              </a:defRPr>
            </a:lvl8pPr>
            <a:lvl9pPr marL="4114800" lvl="8" indent="-406400">
              <a:spcBef>
                <a:spcPts val="0"/>
              </a:spcBef>
              <a:spcAft>
                <a:spcPts val="0"/>
              </a:spcAft>
              <a:buClr>
                <a:schemeClr val="accent1"/>
              </a:buClr>
              <a:buSzPts val="2800"/>
              <a:buChar char="■"/>
              <a:defRPr sz="2800" i="1">
                <a:solidFill>
                  <a:schemeClr val="accent1"/>
                </a:solidFill>
              </a:defRPr>
            </a:lvl9pPr>
          </a:lstStyle>
          <a:p>
            <a:endParaRPr dirty="0"/>
          </a:p>
        </p:txBody>
      </p:sp>
      <p:sp>
        <p:nvSpPr>
          <p:cNvPr id="23" name="Google Shape;23;p4"/>
          <p:cNvSpPr txBox="1"/>
          <p:nvPr/>
        </p:nvSpPr>
        <p:spPr>
          <a:xfrm>
            <a:off x="286541" y="2244031"/>
            <a:ext cx="1306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a:solidFill>
                  <a:srgbClr val="FFCC99"/>
                </a:solidFill>
                <a:latin typeface="Quicksand"/>
                <a:ea typeface="Quicksand"/>
                <a:cs typeface="Quicksand"/>
                <a:sym typeface="Quicksand"/>
              </a:rPr>
              <a:t>“</a:t>
            </a:r>
            <a:endParaRPr sz="4800" b="1">
              <a:solidFill>
                <a:srgbClr val="FFCC99"/>
              </a:solidFill>
              <a:latin typeface="Quicksand"/>
              <a:ea typeface="Quicksand"/>
              <a:cs typeface="Quicksand"/>
              <a:sym typeface="Quicksand"/>
            </a:endParaRPr>
          </a:p>
        </p:txBody>
      </p:sp>
      <p:sp>
        <p:nvSpPr>
          <p:cNvPr id="24" name="Google Shape;24;p4"/>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solidFill>
                  <a:srgbClr val="39C0BA"/>
                </a:solidFill>
              </a:defRPr>
            </a:lvl1pPr>
            <a:lvl2pPr lvl="1">
              <a:buNone/>
              <a:defRPr>
                <a:solidFill>
                  <a:srgbClr val="39C0BA"/>
                </a:solidFill>
              </a:defRPr>
            </a:lvl2pPr>
            <a:lvl3pPr lvl="2">
              <a:buNone/>
              <a:defRPr>
                <a:solidFill>
                  <a:srgbClr val="39C0BA"/>
                </a:solidFill>
              </a:defRPr>
            </a:lvl3pPr>
            <a:lvl4pPr lvl="3">
              <a:buNone/>
              <a:defRPr>
                <a:solidFill>
                  <a:srgbClr val="39C0BA"/>
                </a:solidFill>
              </a:defRPr>
            </a:lvl4pPr>
            <a:lvl5pPr lvl="4">
              <a:buNone/>
              <a:defRPr>
                <a:solidFill>
                  <a:srgbClr val="39C0BA"/>
                </a:solidFill>
              </a:defRPr>
            </a:lvl5pPr>
            <a:lvl6pPr lvl="5">
              <a:buNone/>
              <a:defRPr>
                <a:solidFill>
                  <a:srgbClr val="39C0BA"/>
                </a:solidFill>
              </a:defRPr>
            </a:lvl6pPr>
            <a:lvl7pPr lvl="6">
              <a:buNone/>
              <a:defRPr>
                <a:solidFill>
                  <a:srgbClr val="39C0BA"/>
                </a:solidFill>
              </a:defRPr>
            </a:lvl7pPr>
            <a:lvl8pPr lvl="7">
              <a:buNone/>
              <a:defRPr>
                <a:solidFill>
                  <a:srgbClr val="39C0BA"/>
                </a:solidFill>
              </a:defRPr>
            </a:lvl8pPr>
            <a:lvl9pPr lvl="8">
              <a:buNone/>
              <a:defRPr>
                <a:solidFill>
                  <a:srgbClr val="39C0BA"/>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Quicksand"/>
              <a:buNone/>
              <a:defRPr sz="1800">
                <a:solidFill>
                  <a:srgbClr val="FFCC99"/>
                </a:solidFill>
                <a:latin typeface="Quicksand"/>
                <a:ea typeface="Quicksand"/>
                <a:cs typeface="Quicksand"/>
                <a:sym typeface="Quicksand"/>
              </a:defRPr>
            </a:lvl1pPr>
            <a:lvl2pPr lvl="1" rtl="0">
              <a:spcBef>
                <a:spcPts val="0"/>
              </a:spcBef>
              <a:spcAft>
                <a:spcPts val="0"/>
              </a:spcAft>
              <a:buSzPts val="1800"/>
              <a:buFont typeface="Quicksand"/>
              <a:buNone/>
              <a:defRPr sz="1800">
                <a:latin typeface="Quicksand"/>
                <a:ea typeface="Quicksand"/>
                <a:cs typeface="Quicksand"/>
                <a:sym typeface="Quicksand"/>
              </a:defRPr>
            </a:lvl2pPr>
            <a:lvl3pPr lvl="2" rtl="0">
              <a:spcBef>
                <a:spcPts val="0"/>
              </a:spcBef>
              <a:spcAft>
                <a:spcPts val="0"/>
              </a:spcAft>
              <a:buSzPts val="1800"/>
              <a:buFont typeface="Quicksand"/>
              <a:buNone/>
              <a:defRPr sz="1800">
                <a:latin typeface="Quicksand"/>
                <a:ea typeface="Quicksand"/>
                <a:cs typeface="Quicksand"/>
                <a:sym typeface="Quicksand"/>
              </a:defRPr>
            </a:lvl3pPr>
            <a:lvl4pPr lvl="3" rtl="0">
              <a:spcBef>
                <a:spcPts val="0"/>
              </a:spcBef>
              <a:spcAft>
                <a:spcPts val="0"/>
              </a:spcAft>
              <a:buSzPts val="1800"/>
              <a:buFont typeface="Quicksand"/>
              <a:buNone/>
              <a:defRPr sz="1800">
                <a:latin typeface="Quicksand"/>
                <a:ea typeface="Quicksand"/>
                <a:cs typeface="Quicksand"/>
                <a:sym typeface="Quicksand"/>
              </a:defRPr>
            </a:lvl4pPr>
            <a:lvl5pPr lvl="4" rtl="0">
              <a:spcBef>
                <a:spcPts val="0"/>
              </a:spcBef>
              <a:spcAft>
                <a:spcPts val="0"/>
              </a:spcAft>
              <a:buSzPts val="1800"/>
              <a:buFont typeface="Quicksand"/>
              <a:buNone/>
              <a:defRPr sz="1800">
                <a:latin typeface="Quicksand"/>
                <a:ea typeface="Quicksand"/>
                <a:cs typeface="Quicksand"/>
                <a:sym typeface="Quicksand"/>
              </a:defRPr>
            </a:lvl5pPr>
            <a:lvl6pPr lvl="5" rtl="0">
              <a:spcBef>
                <a:spcPts val="0"/>
              </a:spcBef>
              <a:spcAft>
                <a:spcPts val="0"/>
              </a:spcAft>
              <a:buSzPts val="1800"/>
              <a:buFont typeface="Quicksand"/>
              <a:buNone/>
              <a:defRPr sz="1800">
                <a:latin typeface="Quicksand"/>
                <a:ea typeface="Quicksand"/>
                <a:cs typeface="Quicksand"/>
                <a:sym typeface="Quicksand"/>
              </a:defRPr>
            </a:lvl6pPr>
            <a:lvl7pPr lvl="6" rtl="0">
              <a:spcBef>
                <a:spcPts val="0"/>
              </a:spcBef>
              <a:spcAft>
                <a:spcPts val="0"/>
              </a:spcAft>
              <a:buSzPts val="1800"/>
              <a:buFont typeface="Quicksand"/>
              <a:buNone/>
              <a:defRPr sz="1800">
                <a:latin typeface="Quicksand"/>
                <a:ea typeface="Quicksand"/>
                <a:cs typeface="Quicksand"/>
                <a:sym typeface="Quicksand"/>
              </a:defRPr>
            </a:lvl7pPr>
            <a:lvl8pPr lvl="7" rtl="0">
              <a:spcBef>
                <a:spcPts val="0"/>
              </a:spcBef>
              <a:spcAft>
                <a:spcPts val="0"/>
              </a:spcAft>
              <a:buSzPts val="1800"/>
              <a:buFont typeface="Quicksand"/>
              <a:buNone/>
              <a:defRPr sz="1800">
                <a:latin typeface="Quicksand"/>
                <a:ea typeface="Quicksand"/>
                <a:cs typeface="Quicksand"/>
                <a:sym typeface="Quicksand"/>
              </a:defRPr>
            </a:lvl8pPr>
            <a:lvl9pPr lvl="8" rtl="0">
              <a:spcBef>
                <a:spcPts val="0"/>
              </a:spcBef>
              <a:spcAft>
                <a:spcPts val="0"/>
              </a:spcAft>
              <a:buSzPts val="1800"/>
              <a:buFont typeface="Quicksand"/>
              <a:buNone/>
              <a:defRPr sz="1800">
                <a:latin typeface="Quicksand"/>
                <a:ea typeface="Quicksand"/>
                <a:cs typeface="Quicksand"/>
                <a:sym typeface="Quicksand"/>
              </a:defRPr>
            </a:lvl9pPr>
          </a:lstStyle>
          <a:p>
            <a:endParaRPr dirty="0"/>
          </a:p>
        </p:txBody>
      </p:sp>
      <p:sp>
        <p:nvSpPr>
          <p:cNvPr id="27" name="Google Shape;27;p5"/>
          <p:cNvSpPr txBox="1">
            <a:spLocks noGrp="1"/>
          </p:cNvSpPr>
          <p:nvPr>
            <p:ph type="body" idx="1"/>
          </p:nvPr>
        </p:nvSpPr>
        <p:spPr>
          <a:xfrm>
            <a:off x="1165498" y="1086799"/>
            <a:ext cx="6858000" cy="37257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Clr>
                <a:srgbClr val="F3F3F3"/>
              </a:buClr>
              <a:buSzPts val="3000"/>
              <a:buFont typeface="Quicksand"/>
              <a:buChar char="◦"/>
              <a:defRPr sz="3000">
                <a:solidFill>
                  <a:srgbClr val="F3F3F3"/>
                </a:solidFill>
                <a:latin typeface="Quicksand"/>
                <a:ea typeface="Quicksand"/>
                <a:cs typeface="Quicksand"/>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dirty="0"/>
          </a:p>
        </p:txBody>
      </p:sp>
      <p:sp>
        <p:nvSpPr>
          <p:cNvPr id="28" name="Google Shape;28;p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29" name="Google Shape;29;p5"/>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30" name="Google Shape;30;p5"/>
          <p:cNvSpPr/>
          <p:nvPr/>
        </p:nvSpPr>
        <p:spPr>
          <a:xfrm>
            <a:off x="874396" y="605794"/>
            <a:ext cx="142500" cy="1425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844675" y="1400721"/>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type="tx" preserve="1">
  <p:cSld name="1_Title + 1 column">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1071538" y="4369890"/>
            <a:ext cx="6858000" cy="3450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Quicksand"/>
              <a:buNone/>
              <a:defRPr sz="1800">
                <a:solidFill>
                  <a:srgbClr val="FFCC99"/>
                </a:solidFill>
                <a:latin typeface="Quicksand"/>
                <a:ea typeface="Quicksand"/>
                <a:cs typeface="Quicksand"/>
                <a:sym typeface="Quicksand"/>
              </a:defRPr>
            </a:lvl1pPr>
            <a:lvl2pPr lvl="1" rtl="0">
              <a:spcBef>
                <a:spcPts val="0"/>
              </a:spcBef>
              <a:spcAft>
                <a:spcPts val="0"/>
              </a:spcAft>
              <a:buSzPts val="1800"/>
              <a:buFont typeface="Quicksand"/>
              <a:buNone/>
              <a:defRPr sz="1800">
                <a:latin typeface="Quicksand"/>
                <a:ea typeface="Quicksand"/>
                <a:cs typeface="Quicksand"/>
                <a:sym typeface="Quicksand"/>
              </a:defRPr>
            </a:lvl2pPr>
            <a:lvl3pPr lvl="2" rtl="0">
              <a:spcBef>
                <a:spcPts val="0"/>
              </a:spcBef>
              <a:spcAft>
                <a:spcPts val="0"/>
              </a:spcAft>
              <a:buSzPts val="1800"/>
              <a:buFont typeface="Quicksand"/>
              <a:buNone/>
              <a:defRPr sz="1800">
                <a:latin typeface="Quicksand"/>
                <a:ea typeface="Quicksand"/>
                <a:cs typeface="Quicksand"/>
                <a:sym typeface="Quicksand"/>
              </a:defRPr>
            </a:lvl3pPr>
            <a:lvl4pPr lvl="3" rtl="0">
              <a:spcBef>
                <a:spcPts val="0"/>
              </a:spcBef>
              <a:spcAft>
                <a:spcPts val="0"/>
              </a:spcAft>
              <a:buSzPts val="1800"/>
              <a:buFont typeface="Quicksand"/>
              <a:buNone/>
              <a:defRPr sz="1800">
                <a:latin typeface="Quicksand"/>
                <a:ea typeface="Quicksand"/>
                <a:cs typeface="Quicksand"/>
                <a:sym typeface="Quicksand"/>
              </a:defRPr>
            </a:lvl4pPr>
            <a:lvl5pPr lvl="4" rtl="0">
              <a:spcBef>
                <a:spcPts val="0"/>
              </a:spcBef>
              <a:spcAft>
                <a:spcPts val="0"/>
              </a:spcAft>
              <a:buSzPts val="1800"/>
              <a:buFont typeface="Quicksand"/>
              <a:buNone/>
              <a:defRPr sz="1800">
                <a:latin typeface="Quicksand"/>
                <a:ea typeface="Quicksand"/>
                <a:cs typeface="Quicksand"/>
                <a:sym typeface="Quicksand"/>
              </a:defRPr>
            </a:lvl5pPr>
            <a:lvl6pPr lvl="5" rtl="0">
              <a:spcBef>
                <a:spcPts val="0"/>
              </a:spcBef>
              <a:spcAft>
                <a:spcPts val="0"/>
              </a:spcAft>
              <a:buSzPts val="1800"/>
              <a:buFont typeface="Quicksand"/>
              <a:buNone/>
              <a:defRPr sz="1800">
                <a:latin typeface="Quicksand"/>
                <a:ea typeface="Quicksand"/>
                <a:cs typeface="Quicksand"/>
                <a:sym typeface="Quicksand"/>
              </a:defRPr>
            </a:lvl6pPr>
            <a:lvl7pPr lvl="6" rtl="0">
              <a:spcBef>
                <a:spcPts val="0"/>
              </a:spcBef>
              <a:spcAft>
                <a:spcPts val="0"/>
              </a:spcAft>
              <a:buSzPts val="1800"/>
              <a:buFont typeface="Quicksand"/>
              <a:buNone/>
              <a:defRPr sz="1800">
                <a:latin typeface="Quicksand"/>
                <a:ea typeface="Quicksand"/>
                <a:cs typeface="Quicksand"/>
                <a:sym typeface="Quicksand"/>
              </a:defRPr>
            </a:lvl7pPr>
            <a:lvl8pPr lvl="7" rtl="0">
              <a:spcBef>
                <a:spcPts val="0"/>
              </a:spcBef>
              <a:spcAft>
                <a:spcPts val="0"/>
              </a:spcAft>
              <a:buSzPts val="1800"/>
              <a:buFont typeface="Quicksand"/>
              <a:buNone/>
              <a:defRPr sz="1800">
                <a:latin typeface="Quicksand"/>
                <a:ea typeface="Quicksand"/>
                <a:cs typeface="Quicksand"/>
                <a:sym typeface="Quicksand"/>
              </a:defRPr>
            </a:lvl8pPr>
            <a:lvl9pPr lvl="8" rtl="0">
              <a:spcBef>
                <a:spcPts val="0"/>
              </a:spcBef>
              <a:spcAft>
                <a:spcPts val="0"/>
              </a:spcAft>
              <a:buSzPts val="1800"/>
              <a:buFont typeface="Quicksand"/>
              <a:buNone/>
              <a:defRPr sz="1800">
                <a:latin typeface="Quicksand"/>
                <a:ea typeface="Quicksand"/>
                <a:cs typeface="Quicksand"/>
                <a:sym typeface="Quicksand"/>
              </a:defRPr>
            </a:lvl9pPr>
          </a:lstStyle>
          <a:p>
            <a:endParaRPr dirty="0"/>
          </a:p>
        </p:txBody>
      </p:sp>
      <p:sp>
        <p:nvSpPr>
          <p:cNvPr id="27" name="Google Shape;27;p5"/>
          <p:cNvSpPr txBox="1">
            <a:spLocks noGrp="1"/>
          </p:cNvSpPr>
          <p:nvPr>
            <p:ph type="body" idx="1"/>
          </p:nvPr>
        </p:nvSpPr>
        <p:spPr>
          <a:xfrm>
            <a:off x="1165498" y="357172"/>
            <a:ext cx="6858000" cy="37257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Clr>
                <a:srgbClr val="F3F3F3"/>
              </a:buClr>
              <a:buSzPts val="3000"/>
              <a:buFont typeface="Quicksand"/>
              <a:buNone/>
              <a:defRPr sz="3000">
                <a:solidFill>
                  <a:srgbClr val="F3F3F3"/>
                </a:solidFill>
                <a:latin typeface="Quicksand"/>
                <a:ea typeface="Quicksand"/>
                <a:cs typeface="Quicksand"/>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dirty="0"/>
          </a:p>
        </p:txBody>
      </p:sp>
      <p:sp>
        <p:nvSpPr>
          <p:cNvPr id="28" name="Google Shape;28;p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29" name="Google Shape;29;p5"/>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30" name="Google Shape;30;p5"/>
          <p:cNvSpPr/>
          <p:nvPr/>
        </p:nvSpPr>
        <p:spPr>
          <a:xfrm>
            <a:off x="874396" y="4429138"/>
            <a:ext cx="142500" cy="1425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844675" y="655338"/>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071586" y="4298452"/>
            <a:ext cx="6858000" cy="3450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solidFill>
                  <a:srgbClr val="FFCC99"/>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dirty="0"/>
          </a:p>
        </p:txBody>
      </p:sp>
      <p:sp>
        <p:nvSpPr>
          <p:cNvPr id="51" name="Google Shape;51;p8"/>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52" name="Google Shape;52;p8"/>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53" name="Google Shape;53;p8"/>
          <p:cNvSpPr/>
          <p:nvPr/>
        </p:nvSpPr>
        <p:spPr>
          <a:xfrm>
            <a:off x="874396" y="4358076"/>
            <a:ext cx="142500" cy="1425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61" name="Google Shape;61;p10"/>
          <p:cNvCxnSpPr/>
          <p:nvPr/>
        </p:nvCxnSpPr>
        <p:spPr>
          <a:xfrm>
            <a:off x="945638" y="0"/>
            <a:ext cx="0" cy="5143500"/>
          </a:xfrm>
          <a:prstGeom prst="straightConnector1">
            <a:avLst/>
          </a:prstGeom>
          <a:noFill/>
          <a:ln w="9525" cap="flat" cmpd="sng">
            <a:solidFill>
              <a:srgbClr val="999FA9"/>
            </a:solidFill>
            <a:prstDash val="solid"/>
            <a:round/>
            <a:headEnd type="none" w="med" len="med"/>
            <a:tailEnd type="none" w="med" len="med"/>
          </a:ln>
        </p:spPr>
      </p:cxnSp>
      <p:sp>
        <p:nvSpPr>
          <p:cNvPr id="62" name="Google Shape;62;p10"/>
          <p:cNvSpPr/>
          <p:nvPr/>
        </p:nvSpPr>
        <p:spPr>
          <a:xfrm>
            <a:off x="844675" y="2470800"/>
            <a:ext cx="201900" cy="201900"/>
          </a:xfrm>
          <a:prstGeom prst="ellipse">
            <a:avLst/>
          </a:prstGeom>
          <a:solidFill>
            <a:srgbClr val="2E3037"/>
          </a:solidFill>
          <a:ln w="9525" cap="flat" cmpd="sng">
            <a:solidFill>
              <a:srgbClr val="999F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key color">
  <p:cSld name="BLANK_1">
    <p:bg>
      <p:bgPr>
        <a:solidFill>
          <a:srgbClr val="FFCC99"/>
        </a:solidFill>
        <a:effectLst/>
      </p:bgPr>
    </p:bg>
    <p:spTree>
      <p:nvGrpSpPr>
        <p:cNvPr id="1" name="Shape 63"/>
        <p:cNvGrpSpPr/>
        <p:nvPr/>
      </p:nvGrpSpPr>
      <p:grpSpPr>
        <a:xfrm>
          <a:off x="0" y="0"/>
          <a:ext cx="0" cy="0"/>
          <a:chOff x="0" y="0"/>
          <a:chExt cx="0" cy="0"/>
        </a:xfrm>
      </p:grpSpPr>
      <p:sp>
        <p:nvSpPr>
          <p:cNvPr id="64" name="Google Shape;64;p11"/>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cxnSp>
        <p:nvCxnSpPr>
          <p:cNvPr id="65" name="Google Shape;65;p11"/>
          <p:cNvCxnSpPr/>
          <p:nvPr/>
        </p:nvCxnSpPr>
        <p:spPr>
          <a:xfrm>
            <a:off x="945638" y="0"/>
            <a:ext cx="0" cy="5143500"/>
          </a:xfrm>
          <a:prstGeom prst="straightConnector1">
            <a:avLst/>
          </a:prstGeom>
          <a:noFill/>
          <a:ln w="9525" cap="flat" cmpd="sng">
            <a:solidFill>
              <a:schemeClr val="dk1"/>
            </a:solidFill>
            <a:prstDash val="solid"/>
            <a:round/>
            <a:headEnd type="none" w="med" len="med"/>
            <a:tailEnd type="none" w="med" len="med"/>
          </a:ln>
        </p:spPr>
      </p:cxnSp>
      <p:sp>
        <p:nvSpPr>
          <p:cNvPr id="66" name="Google Shape;66;p11"/>
          <p:cNvSpPr/>
          <p:nvPr/>
        </p:nvSpPr>
        <p:spPr>
          <a:xfrm>
            <a:off x="844675" y="2470800"/>
            <a:ext cx="201900" cy="201900"/>
          </a:xfrm>
          <a:prstGeom prst="ellipse">
            <a:avLst/>
          </a:prstGeom>
          <a:solidFill>
            <a:srgbClr val="FFCC99"/>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reserve="1">
  <p:cSld name="1_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19175" y="2233519"/>
            <a:ext cx="6680400" cy="1159800"/>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sz="5000">
                <a:solidFill>
                  <a:srgbClr val="FFCC99"/>
                </a:solidFill>
              </a:defRPr>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a:endParaRPr dirty="0"/>
          </a:p>
        </p:txBody>
      </p:sp>
      <p:cxnSp>
        <p:nvCxnSpPr>
          <p:cNvPr id="11" name="Google Shape;11;p2"/>
          <p:cNvCxnSpPr/>
          <p:nvPr/>
        </p:nvCxnSpPr>
        <p:spPr>
          <a:xfrm rot="16200000" flipH="1">
            <a:off x="-414974" y="1272180"/>
            <a:ext cx="2700060" cy="12788"/>
          </a:xfrm>
          <a:prstGeom prst="straightConnector1">
            <a:avLst/>
          </a:prstGeom>
          <a:noFill/>
          <a:ln w="9525" cap="flat" cmpd="sng">
            <a:solidFill>
              <a:schemeClr val="accent5"/>
            </a:solidFill>
            <a:prstDash val="solid"/>
            <a:round/>
            <a:headEnd type="none" w="med" len="med"/>
            <a:tailEnd type="none" w="med" len="med"/>
          </a:ln>
        </p:spPr>
      </p:cxnSp>
      <p:sp>
        <p:nvSpPr>
          <p:cNvPr id="12" name="Google Shape;12;p2"/>
          <p:cNvSpPr/>
          <p:nvPr/>
        </p:nvSpPr>
        <p:spPr>
          <a:xfrm>
            <a:off x="845250" y="2643475"/>
            <a:ext cx="189000" cy="189000"/>
          </a:xfrm>
          <a:prstGeom prst="ellipse">
            <a:avLst/>
          </a:prstGeom>
          <a:solidFill>
            <a:srgbClr val="FFCC9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C9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65475" y="549649"/>
            <a:ext cx="6858000" cy="3450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1pPr>
            <a:lvl2pPr lvl="1">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2pPr>
            <a:lvl3pPr lvl="2">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3pPr>
            <a:lvl4pPr lvl="3">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4pPr>
            <a:lvl5pPr lvl="4">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5pPr>
            <a:lvl6pPr lvl="5">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6pPr>
            <a:lvl7pPr lvl="6">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7pPr>
            <a:lvl8pPr lvl="7">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8pPr>
            <a:lvl9pPr lvl="8">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9pPr>
          </a:lstStyle>
          <a:p>
            <a:endParaRPr dirty="0"/>
          </a:p>
        </p:txBody>
      </p:sp>
      <p:sp>
        <p:nvSpPr>
          <p:cNvPr id="7" name="Google Shape;7;p1"/>
          <p:cNvSpPr txBox="1">
            <a:spLocks noGrp="1"/>
          </p:cNvSpPr>
          <p:nvPr>
            <p:ph type="body" idx="1"/>
          </p:nvPr>
        </p:nvSpPr>
        <p:spPr>
          <a:xfrm>
            <a:off x="1165498" y="1086799"/>
            <a:ext cx="6858000" cy="37257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1pPr>
            <a:lvl2pPr marL="914400" lvl="1" indent="-381000">
              <a:spcBef>
                <a:spcPts val="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2pPr>
            <a:lvl3pPr marL="1371600" lvl="2" indent="-381000">
              <a:spcBef>
                <a:spcPts val="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3pPr>
            <a:lvl4pPr marL="1828800" lvl="3"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4pPr>
            <a:lvl5pPr marL="2286000" lvl="4"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5pPr>
            <a:lvl6pPr marL="2743200" lvl="5"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6pPr>
            <a:lvl7pPr marL="3200400" lvl="6"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7pPr>
            <a:lvl8pPr marL="3657600" lvl="7"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8pPr>
            <a:lvl9pPr marL="4114800" lvl="8"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9pPr>
          </a:lstStyle>
          <a:p>
            <a:endParaRPr dirty="0"/>
          </a:p>
        </p:txBody>
      </p:sp>
      <p:sp>
        <p:nvSpPr>
          <p:cNvPr id="8" name="Google Shape;8;p1"/>
          <p:cNvSpPr txBox="1">
            <a:spLocks noGrp="1"/>
          </p:cNvSpPr>
          <p:nvPr>
            <p:ph type="sldNum" idx="12"/>
          </p:nvPr>
        </p:nvSpPr>
        <p:spPr>
          <a:xfrm>
            <a:off x="8523157" y="4752131"/>
            <a:ext cx="548700" cy="315300"/>
          </a:xfrm>
          <a:prstGeom prst="rect">
            <a:avLst/>
          </a:prstGeom>
          <a:noFill/>
          <a:ln>
            <a:noFill/>
          </a:ln>
        </p:spPr>
        <p:txBody>
          <a:bodyPr spcFirstLastPara="1" wrap="square" lIns="91425" tIns="91425" rIns="91425" bIns="91425" anchor="t" anchorCtr="0">
            <a:noAutofit/>
          </a:bodyPr>
          <a:lstStyle>
            <a:lvl1pPr lvl="0" algn="r">
              <a:buNone/>
              <a:defRPr sz="1200">
                <a:solidFill>
                  <a:srgbClr val="FFCC99"/>
                </a:solidFill>
                <a:latin typeface="Quicksand"/>
                <a:ea typeface="Quicksand"/>
                <a:cs typeface="Quicksand"/>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60" r:id="rId5"/>
    <p:sldLayoutId id="2147483659" r:id="rId6"/>
    <p:sldLayoutId id="2147483656" r:id="rId7"/>
    <p:sldLayoutId id="2147483657" r:id="rId8"/>
    <p:sldLayoutId id="2147483661"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FFCC99"/>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FFCC99"/>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hyperlink" Target="https://mariovicente.ltd/2023/08/06/true-machine-learning/" TargetMode="External"/><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s://mariovicente.ltd/2026/02/07/true-machine-cognition/"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2"/>
          <p:cNvSpPr txBox="1">
            <a:spLocks noGrp="1"/>
          </p:cNvSpPr>
          <p:nvPr>
            <p:ph type="ctrTitle"/>
          </p:nvPr>
        </p:nvSpPr>
        <p:spPr>
          <a:xfrm>
            <a:off x="1319175" y="2233519"/>
            <a:ext cx="66804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new approach</a:t>
            </a:r>
            <a:endParaRPr/>
          </a:p>
        </p:txBody>
      </p:sp>
      <p:sp>
        <p:nvSpPr>
          <p:cNvPr id="3" name="Google Shape;95;p15"/>
          <p:cNvSpPr txBox="1">
            <a:spLocks/>
          </p:cNvSpPr>
          <p:nvPr/>
        </p:nvSpPr>
        <p:spPr>
          <a:xfrm>
            <a:off x="1357290" y="3214692"/>
            <a:ext cx="6927900" cy="3531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chemeClr val="lt1"/>
                </a:solidFill>
                <a:latin typeface="Quicksand"/>
                <a:ea typeface="Quicksand"/>
                <a:cs typeface="Quicksand"/>
              </a:rPr>
              <a:t>for true machine cognition</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a:t>
            </a:fld>
            <a:endParaRPr/>
          </a:p>
        </p:txBody>
      </p:sp>
      <p:sp>
        <p:nvSpPr>
          <p:cNvPr id="109" name="Google Shape;109;p17"/>
          <p:cNvSpPr txBox="1">
            <a:spLocks noGrp="1"/>
          </p:cNvSpPr>
          <p:nvPr>
            <p:ph type="body" idx="4294967295"/>
          </p:nvPr>
        </p:nvSpPr>
        <p:spPr>
          <a:xfrm>
            <a:off x="1403648" y="991421"/>
            <a:ext cx="6858000" cy="3160657"/>
          </a:xfrm>
          <a:prstGeom prst="rect">
            <a:avLst/>
          </a:prstGeom>
        </p:spPr>
        <p:txBody>
          <a:bodyPr spcFirstLastPara="1" wrap="square" lIns="91425" tIns="91425" rIns="91425" bIns="91425" anchor="t" anchorCtr="0">
            <a:noAutofit/>
          </a:bodyPr>
          <a:lstStyle/>
          <a:p>
            <a:pPr marL="0" lvl="0" indent="0">
              <a:buNone/>
            </a:pPr>
            <a:r>
              <a:rPr lang="en-GB" sz="1800"/>
              <a:t>The same long-forgotten incoherent dreams, which, after seeming such realities to him in his younger days, had been given up entirely, and have gradually faded from his mind, now crowded back into it with the same force and vividness as of old. </a:t>
            </a:r>
          </a:p>
          <a:p>
            <a:pPr marL="0" lvl="0" indent="0">
              <a:buNone/>
            </a:pPr>
            <a:r>
              <a:rPr lang="en-GB" sz="1800"/>
              <a:t>The grimacing shades of Ixion, Sisyphus, and Tantalus resurrected and stood before him.</a:t>
            </a:r>
          </a:p>
          <a:p>
            <a:pPr marL="0" lvl="0" indent="0">
              <a:buNone/>
            </a:pPr>
            <a:endParaRPr lang="en-GB" sz="2000"/>
          </a:p>
          <a:p>
            <a:pPr marL="0" lvl="0" indent="0">
              <a:buNone/>
            </a:pPr>
            <a:r>
              <a:rPr lang="en-GB" sz="1600"/>
              <a:t>excerpt from </a:t>
            </a:r>
            <a:r>
              <a:rPr lang="en-GB" sz="1600" i="1"/>
              <a:t>The Ensouled Violin</a:t>
            </a:r>
            <a:r>
              <a:rPr lang="en-GB" sz="1600"/>
              <a:t> by Helena Blavatsky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Cognition</a:t>
            </a:r>
            <a:endParaRPr/>
          </a:p>
        </p:txBody>
      </p:sp>
      <p:sp>
        <p:nvSpPr>
          <p:cNvPr id="95" name="Google Shape;95;p15"/>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1</a:t>
            </a:r>
            <a:endParaRPr sz="3000">
              <a:solidFill>
                <a:srgbClr val="2E3037"/>
              </a:solidFill>
              <a:latin typeface="Quicksand"/>
              <a:ea typeface="Quicksand"/>
              <a:cs typeface="Quicksand"/>
              <a:sym typeface="Quicksand"/>
            </a:endParaRPr>
          </a:p>
        </p:txBody>
      </p:sp>
      <p:sp>
        <p:nvSpPr>
          <p:cNvPr id="97" name="Google Shape;97;p1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a:t>definition of Cognition</a:t>
            </a:r>
            <a:endParaRPr/>
          </a:p>
        </p:txBody>
      </p:sp>
      <p:sp>
        <p:nvSpPr>
          <p:cNvPr id="109" name="Google Shape;109;p17"/>
          <p:cNvSpPr txBox="1">
            <a:spLocks noGrp="1"/>
          </p:cNvSpPr>
          <p:nvPr>
            <p:ph type="body" idx="1"/>
          </p:nvPr>
        </p:nvSpPr>
        <p:spPr>
          <a:xfrm>
            <a:off x="1169284" y="1541242"/>
            <a:ext cx="6858000" cy="2061015"/>
          </a:xfrm>
          <a:prstGeom prst="rect">
            <a:avLst/>
          </a:prstGeom>
        </p:spPr>
        <p:txBody>
          <a:bodyPr spcFirstLastPara="1" wrap="square" lIns="91425" tIns="91425" rIns="91425" bIns="91425" anchor="t" anchorCtr="0">
            <a:noAutofit/>
          </a:bodyPr>
          <a:lstStyle/>
          <a:p>
            <a:pPr marL="0" lvl="0" indent="0">
              <a:buNone/>
            </a:pPr>
            <a:r>
              <a:rPr lang="en-GB" sz="1800"/>
              <a:t>The process by which a fixed geometry system develops an arbitrary number of arbitrarily complex adaptive states.</a:t>
            </a:r>
          </a:p>
        </p:txBody>
      </p:sp>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6189897A-6437-485A-163A-C567B4CC5D7F}"/>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70C06C6D-A1DD-3035-BB67-5589E87F1D5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5</a:t>
            </a:fld>
            <a:endParaRPr/>
          </a:p>
        </p:txBody>
      </p:sp>
      <p:sp>
        <p:nvSpPr>
          <p:cNvPr id="109" name="Google Shape;109;p17">
            <a:extLst>
              <a:ext uri="{FF2B5EF4-FFF2-40B4-BE49-F238E27FC236}">
                <a16:creationId xmlns:a16="http://schemas.microsoft.com/office/drawing/2014/main" id="{68D30B33-D3E2-D237-FDF5-419E0C0950EC}"/>
              </a:ext>
            </a:extLst>
          </p:cNvPr>
          <p:cNvSpPr txBox="1">
            <a:spLocks noGrp="1"/>
          </p:cNvSpPr>
          <p:nvPr>
            <p:ph type="body" idx="4294967295"/>
          </p:nvPr>
        </p:nvSpPr>
        <p:spPr>
          <a:xfrm>
            <a:off x="1403648" y="1243449"/>
            <a:ext cx="6858000" cy="2656601"/>
          </a:xfrm>
          <a:prstGeom prst="rect">
            <a:avLst/>
          </a:prstGeom>
        </p:spPr>
        <p:txBody>
          <a:bodyPr spcFirstLastPara="1" wrap="square" lIns="91425" tIns="91425" rIns="91425" bIns="91425" anchor="t" anchorCtr="0">
            <a:noAutofit/>
          </a:bodyPr>
          <a:lstStyle/>
          <a:p>
            <a:pPr marL="0" lvl="0" indent="0">
              <a:buNone/>
            </a:pPr>
            <a:r>
              <a:rPr lang="en-GB" sz="1800"/>
              <a:t>An </a:t>
            </a:r>
            <a:r>
              <a:rPr lang="en-GB" sz="1800" i="1"/>
              <a:t>adaptive state </a:t>
            </a:r>
            <a:r>
              <a:rPr lang="en-GB" sz="1800"/>
              <a:t>is one that can be logically mapped to the states from which it derived from.</a:t>
            </a:r>
          </a:p>
          <a:p>
            <a:pPr marL="0" lvl="0" indent="0">
              <a:buNone/>
            </a:pPr>
            <a:r>
              <a:rPr lang="en-GB" sz="1800"/>
              <a:t>In biological systems, the fixed geometry is the network of cells that comprise the nervous system.</a:t>
            </a:r>
          </a:p>
          <a:p>
            <a:pPr marL="0" lvl="0" indent="0">
              <a:buNone/>
            </a:pPr>
            <a:r>
              <a:rPr lang="en-GB" sz="1800"/>
              <a:t>In biological systems, an adaptive state maps the alignment of the system with its environment, having as reference the preservation and development of the system.</a:t>
            </a:r>
          </a:p>
        </p:txBody>
      </p:sp>
    </p:spTree>
    <p:extLst>
      <p:ext uri="{BB962C8B-B14F-4D97-AF65-F5344CB8AC3E}">
        <p14:creationId xmlns:p14="http://schemas.microsoft.com/office/powerpoint/2010/main" val="1678489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FD544290-49FC-70A0-BE36-6231E576B31D}"/>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54606D05-55B4-4399-01FD-5923768D4711}"/>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6</a:t>
            </a:fld>
            <a:endParaRPr/>
          </a:p>
        </p:txBody>
      </p:sp>
      <p:sp>
        <p:nvSpPr>
          <p:cNvPr id="109" name="Google Shape;109;p17">
            <a:extLst>
              <a:ext uri="{FF2B5EF4-FFF2-40B4-BE49-F238E27FC236}">
                <a16:creationId xmlns:a16="http://schemas.microsoft.com/office/drawing/2014/main" id="{399DD843-D25E-7607-23C8-73CE3253DF9F}"/>
              </a:ext>
            </a:extLst>
          </p:cNvPr>
          <p:cNvSpPr txBox="1">
            <a:spLocks noGrp="1"/>
          </p:cNvSpPr>
          <p:nvPr>
            <p:ph type="body" idx="4294967295"/>
          </p:nvPr>
        </p:nvSpPr>
        <p:spPr>
          <a:xfrm>
            <a:off x="1403648" y="779244"/>
            <a:ext cx="6858000" cy="3664713"/>
          </a:xfrm>
          <a:prstGeom prst="rect">
            <a:avLst/>
          </a:prstGeom>
        </p:spPr>
        <p:txBody>
          <a:bodyPr spcFirstLastPara="1" wrap="square" lIns="91425" tIns="91425" rIns="91425" bIns="91425" anchor="t" anchorCtr="0">
            <a:noAutofit/>
          </a:bodyPr>
          <a:lstStyle/>
          <a:p>
            <a:pPr marL="0" lvl="0" indent="0">
              <a:buNone/>
            </a:pPr>
            <a:r>
              <a:rPr lang="en-GB" sz="1800"/>
              <a:t>In a computer system, the fixed geometry is the set of physical processing units and an adaptive state is the outcome of a </a:t>
            </a:r>
            <a:r>
              <a:rPr lang="en-GB" sz="1800" i="1"/>
              <a:t>truth process</a:t>
            </a:r>
            <a:r>
              <a:rPr lang="en-GB" sz="1800"/>
              <a:t>.</a:t>
            </a:r>
          </a:p>
          <a:p>
            <a:pPr marL="0" lvl="0" indent="0">
              <a:buNone/>
            </a:pPr>
            <a:r>
              <a:rPr lang="en-GB" sz="1800"/>
              <a:t>A truth process is a process that always produces truthful outcomes whenever the initial state is assumed true.</a:t>
            </a:r>
          </a:p>
          <a:p>
            <a:pPr marL="0" lvl="0" indent="0">
              <a:buNone/>
            </a:pPr>
            <a:r>
              <a:rPr lang="en-GB" sz="1800"/>
              <a:t>Although the outcome of a cognitive process can be mapped to its origins, the process that changes the state of the system (that is, cognition itself), although deterministic, cannot be predicted with any means other than an identical cognitive system and initial state [1], due to the number of variables in the states and the possible relationships between them.</a:t>
            </a:r>
          </a:p>
          <a:p>
            <a:pPr marL="0" lvl="0" indent="0">
              <a:buNone/>
            </a:pPr>
            <a:endParaRPr lang="en-GB" sz="1800"/>
          </a:p>
        </p:txBody>
      </p:sp>
    </p:spTree>
    <p:extLst>
      <p:ext uri="{BB962C8B-B14F-4D97-AF65-F5344CB8AC3E}">
        <p14:creationId xmlns:p14="http://schemas.microsoft.com/office/powerpoint/2010/main" val="3062757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882216BE-8513-3BBC-81F5-E48A4441E779}"/>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D80A81A2-2364-F597-210F-F1CEEE96969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a:t>
            </a:fld>
            <a:endParaRPr/>
          </a:p>
        </p:txBody>
      </p:sp>
      <p:sp>
        <p:nvSpPr>
          <p:cNvPr id="109" name="Google Shape;109;p17">
            <a:extLst>
              <a:ext uri="{FF2B5EF4-FFF2-40B4-BE49-F238E27FC236}">
                <a16:creationId xmlns:a16="http://schemas.microsoft.com/office/drawing/2014/main" id="{6697017C-F80F-3FA9-992B-F9FCCEB4E9A1}"/>
              </a:ext>
            </a:extLst>
          </p:cNvPr>
          <p:cNvSpPr txBox="1">
            <a:spLocks noGrp="1"/>
          </p:cNvSpPr>
          <p:nvPr>
            <p:ph type="body" idx="4294967295"/>
          </p:nvPr>
        </p:nvSpPr>
        <p:spPr>
          <a:xfrm>
            <a:off x="1403648" y="519522"/>
            <a:ext cx="6858000" cy="4104456"/>
          </a:xfrm>
          <a:prstGeom prst="rect">
            <a:avLst/>
          </a:prstGeom>
        </p:spPr>
        <p:txBody>
          <a:bodyPr spcFirstLastPara="1" wrap="square" lIns="91425" tIns="91425" rIns="91425" bIns="91425" anchor="t" anchorCtr="0">
            <a:noAutofit/>
          </a:bodyPr>
          <a:lstStyle/>
          <a:p>
            <a:pPr marL="0" lvl="0" indent="0">
              <a:buNone/>
            </a:pPr>
            <a:r>
              <a:rPr lang="en-GB" sz="1800"/>
              <a:t>Equivalently, if the solution space is considered a geometric space, a cognitive system deterministically navigates an exponentially complex geometry that can only have been derived from a fixed geometry.</a:t>
            </a:r>
          </a:p>
          <a:p>
            <a:pPr marL="0" lvl="0" indent="0">
              <a:buNone/>
            </a:pPr>
            <a:r>
              <a:rPr lang="en-GB" sz="1800"/>
              <a:t>That is, a cognitive system deterministically generates new geometry and this generation is part of the cognitive process itself.</a:t>
            </a:r>
          </a:p>
          <a:p>
            <a:pPr marL="0" lvl="0" indent="0">
              <a:buNone/>
            </a:pPr>
            <a:r>
              <a:rPr lang="en-GB" sz="1800"/>
              <a:t>Cognition as an attribute is therefore a property emergent from a ground state.</a:t>
            </a:r>
          </a:p>
          <a:p>
            <a:pPr marL="0" lvl="0" indent="0">
              <a:buNone/>
            </a:pPr>
            <a:r>
              <a:rPr lang="en-GB" sz="1800"/>
              <a:t>Here </a:t>
            </a:r>
            <a:r>
              <a:rPr lang="en-GB" sz="1800" i="1"/>
              <a:t>determinism</a:t>
            </a:r>
            <a:r>
              <a:rPr lang="en-GB" sz="1800"/>
              <a:t> means that there are no random events. It does not mean that choices are predetermined or that there is no choice at all, but rather that all choices follow the rationale of a truth process.</a:t>
            </a:r>
          </a:p>
        </p:txBody>
      </p:sp>
    </p:spTree>
    <p:extLst>
      <p:ext uri="{BB962C8B-B14F-4D97-AF65-F5344CB8AC3E}">
        <p14:creationId xmlns:p14="http://schemas.microsoft.com/office/powerpoint/2010/main" val="153807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6E52CF46-78A5-FE55-BD09-0CA1EA1762C0}"/>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783F2C43-36BB-6C61-3F22-B5319C547478}"/>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a:t>
            </a:fld>
            <a:endParaRPr/>
          </a:p>
        </p:txBody>
      </p:sp>
      <p:sp>
        <p:nvSpPr>
          <p:cNvPr id="109" name="Google Shape;109;p17">
            <a:extLst>
              <a:ext uri="{FF2B5EF4-FFF2-40B4-BE49-F238E27FC236}">
                <a16:creationId xmlns:a16="http://schemas.microsoft.com/office/drawing/2014/main" id="{40CB9091-4EA6-8C86-7226-633B49633EBA}"/>
              </a:ext>
            </a:extLst>
          </p:cNvPr>
          <p:cNvSpPr txBox="1">
            <a:spLocks noGrp="1"/>
          </p:cNvSpPr>
          <p:nvPr>
            <p:ph type="body" idx="4294967295"/>
          </p:nvPr>
        </p:nvSpPr>
        <p:spPr>
          <a:xfrm>
            <a:off x="1403648" y="991421"/>
            <a:ext cx="6858000" cy="3160658"/>
          </a:xfrm>
          <a:prstGeom prst="rect">
            <a:avLst/>
          </a:prstGeom>
        </p:spPr>
        <p:txBody>
          <a:bodyPr spcFirstLastPara="1" wrap="square" lIns="91425" tIns="91425" rIns="91425" bIns="91425" anchor="t" anchorCtr="0">
            <a:noAutofit/>
          </a:bodyPr>
          <a:lstStyle/>
          <a:p>
            <a:pPr marL="0" lvl="0" indent="0">
              <a:buNone/>
            </a:pPr>
            <a:r>
              <a:rPr lang="en-GB" sz="1800"/>
              <a:t>Under this definition, it is clear that the platforms that modern engineers term "artificial intelligence" are forbidden to ever develop cognitive processes, since they are fixed geometry probabilistic systems —the anti-thesis of artificial intelligence itself.</a:t>
            </a:r>
          </a:p>
          <a:p>
            <a:pPr marL="0" lvl="0" indent="0">
              <a:buNone/>
            </a:pPr>
            <a:endParaRPr lang="en-GB" sz="1800"/>
          </a:p>
          <a:p>
            <a:pPr marL="0" lvl="0" indent="0">
              <a:buNone/>
            </a:pPr>
            <a:r>
              <a:rPr lang="en-GB" sz="1800"/>
              <a:t>The property mentioned above in [1] can be adopted as a basis for the definition of a </a:t>
            </a:r>
            <a:r>
              <a:rPr lang="en-GB" sz="1800" i="1"/>
              <a:t>singularity system</a:t>
            </a:r>
            <a:r>
              <a:rPr lang="en-GB" sz="1800"/>
              <a:t>: one that although deterministic cannot be predicted save by a clone of itself.</a:t>
            </a:r>
          </a:p>
        </p:txBody>
      </p:sp>
    </p:spTree>
    <p:extLst>
      <p:ext uri="{BB962C8B-B14F-4D97-AF65-F5344CB8AC3E}">
        <p14:creationId xmlns:p14="http://schemas.microsoft.com/office/powerpoint/2010/main" val="1469040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GB"/>
              <a:t>W</a:t>
            </a:r>
            <a:r>
              <a:rPr lang="en"/>
              <a:t>hat is the new approach?</a:t>
            </a:r>
            <a:endParaRPr/>
          </a:p>
        </p:txBody>
      </p:sp>
      <p:sp>
        <p:nvSpPr>
          <p:cNvPr id="95" name="Google Shape;95;p15"/>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2</a:t>
            </a:r>
            <a:endParaRPr sz="3000">
              <a:solidFill>
                <a:srgbClr val="2E3037"/>
              </a:solidFill>
              <a:latin typeface="Quicksand"/>
              <a:ea typeface="Quicksand"/>
              <a:cs typeface="Quicksand"/>
              <a:sym typeface="Quicksand"/>
            </a:endParaRPr>
          </a:p>
        </p:txBody>
      </p:sp>
      <p:sp>
        <p:nvSpPr>
          <p:cNvPr id="97" name="Google Shape;97;p1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a:t>
            </a:fld>
            <a:endParaRPr/>
          </a:p>
        </p:txBody>
      </p:sp>
      <p:sp>
        <p:nvSpPr>
          <p:cNvPr id="109" name="Google Shape;109;p17"/>
          <p:cNvSpPr txBox="1">
            <a:spLocks noGrp="1"/>
          </p:cNvSpPr>
          <p:nvPr>
            <p:ph type="body" idx="4294967295"/>
          </p:nvPr>
        </p:nvSpPr>
        <p:spPr>
          <a:xfrm>
            <a:off x="1403648" y="506555"/>
            <a:ext cx="6858000" cy="4130390"/>
          </a:xfrm>
          <a:prstGeom prst="rect">
            <a:avLst/>
          </a:prstGeom>
        </p:spPr>
        <p:txBody>
          <a:bodyPr spcFirstLastPara="1" wrap="square" lIns="91425" tIns="91425" rIns="91425" bIns="91425" anchor="t" anchorCtr="0">
            <a:noAutofit/>
          </a:bodyPr>
          <a:lstStyle/>
          <a:p>
            <a:pPr>
              <a:spcBef>
                <a:spcPts val="0"/>
              </a:spcBef>
              <a:buClr>
                <a:srgbClr val="FFCC99"/>
              </a:buClr>
            </a:pPr>
            <a:r>
              <a:rPr lang="en" sz="1800"/>
              <a:t>the new approach is the first </a:t>
            </a:r>
            <a:r>
              <a:rPr lang="en-GB" sz="1800" i="1"/>
              <a:t>cognitive system </a:t>
            </a:r>
            <a:r>
              <a:rPr lang="en-GB" sz="1800"/>
              <a:t>ever created</a:t>
            </a:r>
          </a:p>
          <a:p>
            <a:pPr>
              <a:spcBef>
                <a:spcPts val="0"/>
              </a:spcBef>
              <a:buClr>
                <a:srgbClr val="FFCC99"/>
              </a:buClr>
            </a:pPr>
            <a:endParaRPr lang="en" sz="1800"/>
          </a:p>
          <a:p>
            <a:pPr>
              <a:spcBef>
                <a:spcPts val="0"/>
              </a:spcBef>
              <a:buClr>
                <a:srgbClr val="FFCC99"/>
              </a:buClr>
            </a:pPr>
            <a:r>
              <a:rPr lang="en" sz="1800"/>
              <a:t>the new approach demonstrates proper, scientific machine cognition</a:t>
            </a:r>
          </a:p>
          <a:p>
            <a:pPr>
              <a:spcBef>
                <a:spcPts val="0"/>
              </a:spcBef>
              <a:buClr>
                <a:srgbClr val="FFCC99"/>
              </a:buClr>
            </a:pPr>
            <a:endParaRPr lang="en" sz="1800"/>
          </a:p>
          <a:p>
            <a:pPr>
              <a:spcBef>
                <a:spcPts val="0"/>
              </a:spcBef>
              <a:buClr>
                <a:srgbClr val="FFCC99"/>
              </a:buClr>
            </a:pPr>
            <a:r>
              <a:rPr lang="en" sz="1800"/>
              <a:t>the new approach is the application of the model presented at March 7</a:t>
            </a:r>
            <a:r>
              <a:rPr lang="en" sz="1800" baseline="30000"/>
              <a:t>th</a:t>
            </a:r>
            <a:r>
              <a:rPr lang="en" sz="1800"/>
              <a:t> 2025 to abstract reasoning (see References, [1])</a:t>
            </a:r>
          </a:p>
          <a:p>
            <a:pPr>
              <a:spcBef>
                <a:spcPts val="0"/>
              </a:spcBef>
              <a:buClr>
                <a:srgbClr val="FFCC99"/>
              </a:buClr>
            </a:pPr>
            <a:endParaRPr lang="en" sz="1800"/>
          </a:p>
          <a:p>
            <a:pPr>
              <a:spcBef>
                <a:spcPts val="0"/>
              </a:spcBef>
              <a:buClr>
                <a:srgbClr val="FFCC99"/>
              </a:buClr>
            </a:pPr>
            <a:r>
              <a:rPr lang="en" sz="1800"/>
              <a:t>therefore, the new approach inherits the basic characteristics of the previous model, namely</a:t>
            </a:r>
          </a:p>
          <a:p>
            <a:pPr marL="735013" indent="-285750">
              <a:spcBef>
                <a:spcPts val="0"/>
              </a:spcBef>
              <a:buClr>
                <a:srgbClr val="FFCC99"/>
              </a:buClr>
              <a:buFontTx/>
              <a:buChar char="-"/>
            </a:pPr>
            <a:r>
              <a:rPr lang="en" sz="1800"/>
              <a:t>proper, scientific machine </a:t>
            </a:r>
            <a:r>
              <a:rPr lang="en" sz="1800" i="1"/>
              <a:t>learning</a:t>
            </a:r>
          </a:p>
          <a:p>
            <a:pPr marL="735013" indent="-285750">
              <a:spcBef>
                <a:spcPts val="0"/>
              </a:spcBef>
              <a:buClr>
                <a:srgbClr val="FFCC99"/>
              </a:buClr>
              <a:buFontTx/>
              <a:buChar char="-"/>
            </a:pPr>
            <a:r>
              <a:rPr lang="en" sz="1800"/>
              <a:t>proper, scientific machine </a:t>
            </a:r>
            <a:r>
              <a:rPr lang="en" sz="1800" i="1"/>
              <a:t>reasoning</a:t>
            </a:r>
          </a:p>
          <a:p>
            <a:pPr marL="449263" indent="0">
              <a:spcBef>
                <a:spcPts val="0"/>
              </a:spcBef>
              <a:buClr>
                <a:srgbClr val="FFCC99"/>
              </a:buClr>
              <a:buNone/>
            </a:pPr>
            <a:r>
              <a:rPr lang="en" sz="1800"/>
              <a:t>-   performance at any scale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7155D57A-C6AC-08C0-1D70-B8D0BBB79BF4}"/>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732D7D4B-ED67-6992-7834-2F757BA1F527}"/>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a:t>
            </a:fld>
            <a:endParaRPr/>
          </a:p>
        </p:txBody>
      </p:sp>
      <p:sp>
        <p:nvSpPr>
          <p:cNvPr id="109" name="Google Shape;109;p17">
            <a:extLst>
              <a:ext uri="{FF2B5EF4-FFF2-40B4-BE49-F238E27FC236}">
                <a16:creationId xmlns:a16="http://schemas.microsoft.com/office/drawing/2014/main" id="{DE38AC2C-41FD-B645-BA6C-FE6FBEBB0FE5}"/>
              </a:ext>
            </a:extLst>
          </p:cNvPr>
          <p:cNvSpPr txBox="1">
            <a:spLocks noGrp="1"/>
          </p:cNvSpPr>
          <p:nvPr>
            <p:ph type="body" idx="4294967295"/>
          </p:nvPr>
        </p:nvSpPr>
        <p:spPr>
          <a:xfrm>
            <a:off x="1403648" y="1647164"/>
            <a:ext cx="6858000" cy="1849171"/>
          </a:xfrm>
          <a:prstGeom prst="rect">
            <a:avLst/>
          </a:prstGeom>
        </p:spPr>
        <p:txBody>
          <a:bodyPr spcFirstLastPara="1" wrap="square" lIns="91425" tIns="91425" rIns="91425" bIns="91425" anchor="t" anchorCtr="0">
            <a:noAutofit/>
          </a:bodyPr>
          <a:lstStyle/>
          <a:p>
            <a:pPr>
              <a:spcBef>
                <a:spcPts val="0"/>
              </a:spcBef>
              <a:buClr>
                <a:srgbClr val="FFCC99"/>
              </a:buClr>
            </a:pPr>
            <a:r>
              <a:rPr lang="en" sz="1800"/>
              <a:t>the new approach is the third step in the evolution of artificial systems, </a:t>
            </a:r>
            <a:r>
              <a:rPr lang="en-GB" sz="1800"/>
              <a:t>mirroring that of biological systems: learning </a:t>
            </a:r>
            <a:r>
              <a:rPr lang="en-GB" sz="1800">
                <a:sym typeface="Wingdings" panose="05000000000000000000" pitchFamily="2" charset="2"/>
              </a:rPr>
              <a:t></a:t>
            </a:r>
            <a:r>
              <a:rPr lang="en-GB" sz="1800"/>
              <a:t> reasoning </a:t>
            </a:r>
            <a:r>
              <a:rPr lang="en-GB" sz="1800">
                <a:sym typeface="Wingdings" panose="05000000000000000000" pitchFamily="2" charset="2"/>
              </a:rPr>
              <a:t></a:t>
            </a:r>
            <a:r>
              <a:rPr lang="en-GB" sz="1800"/>
              <a:t> cognition</a:t>
            </a:r>
          </a:p>
          <a:p>
            <a:pPr>
              <a:spcBef>
                <a:spcPts val="0"/>
              </a:spcBef>
              <a:buClr>
                <a:srgbClr val="FFCC99"/>
              </a:buClr>
            </a:pPr>
            <a:endParaRPr lang="en-GB" sz="1800"/>
          </a:p>
          <a:p>
            <a:pPr>
              <a:spcBef>
                <a:spcPts val="0"/>
              </a:spcBef>
              <a:buClr>
                <a:srgbClr val="FFCC99"/>
              </a:buClr>
            </a:pPr>
            <a:r>
              <a:rPr lang="en-GB" sz="1800"/>
              <a:t>as explained ahead, the new approach is also the first artificial general intelligence framework ever created</a:t>
            </a:r>
          </a:p>
        </p:txBody>
      </p:sp>
    </p:spTree>
    <p:extLst>
      <p:ext uri="{BB962C8B-B14F-4D97-AF65-F5344CB8AC3E}">
        <p14:creationId xmlns:p14="http://schemas.microsoft.com/office/powerpoint/2010/main" val="3971608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4" name="Title 3"/>
          <p:cNvSpPr>
            <a:spLocks noGrp="1"/>
          </p:cNvSpPr>
          <p:nvPr>
            <p:ph type="title"/>
          </p:nvPr>
        </p:nvSpPr>
        <p:spPr/>
        <p:txBody>
          <a:bodyPr/>
          <a:lstStyle/>
          <a:p>
            <a:r>
              <a:rPr lang="en-GB"/>
              <a:t>Features</a:t>
            </a:r>
          </a:p>
        </p:txBody>
      </p:sp>
      <p:sp>
        <p:nvSpPr>
          <p:cNvPr id="109" name="Google Shape;109;p17"/>
          <p:cNvSpPr txBox="1">
            <a:spLocks noGrp="1"/>
          </p:cNvSpPr>
          <p:nvPr>
            <p:ph type="body" idx="1"/>
          </p:nvPr>
        </p:nvSpPr>
        <p:spPr>
          <a:xfrm>
            <a:off x="1403648" y="1203598"/>
            <a:ext cx="6858000" cy="321314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a proposition can now have its logical state undetermined when it includes at least one variable (indeterminate) part</a:t>
            </a:r>
          </a:p>
          <a:p>
            <a:pPr lvl="0" indent="-381000">
              <a:buClr>
                <a:srgbClr val="FFCC99"/>
              </a:buClr>
              <a:buSzPts val="2400"/>
            </a:pPr>
            <a:r>
              <a:rPr lang="en-GB" sz="1800"/>
              <a:t>the state of this abstract proposition (AP) can only be defined by logical relationships with non-abstract propositions (NAP)</a:t>
            </a:r>
          </a:p>
          <a:p>
            <a:pPr lvl="0" indent="-381000">
              <a:buClr>
                <a:srgbClr val="FFCC99"/>
              </a:buClr>
              <a:buSzPts val="2400"/>
            </a:pPr>
            <a:r>
              <a:rPr lang="en-GB" sz="1800"/>
              <a:t>the base geometry is defined exclusively by the information that the system appropriates into itself, since the first version of the model</a:t>
            </a:r>
          </a:p>
          <a:p>
            <a:pPr lvl="0" indent="-381000">
              <a:buClr>
                <a:srgbClr val="FFCC99"/>
              </a:buClr>
              <a:buSzPts val="2400"/>
            </a:pPr>
            <a:r>
              <a:rPr lang="en-GB" sz="1800"/>
              <a:t>as already explained, this is a fluid geometry that changes whenever the system learns new information</a:t>
            </a:r>
          </a:p>
          <a:p>
            <a:pPr marL="457200" lvl="0" indent="-381000" algn="l" rtl="0">
              <a:spcBef>
                <a:spcPts val="600"/>
              </a:spcBef>
              <a:spcAft>
                <a:spcPts val="0"/>
              </a:spcAft>
              <a:buClr>
                <a:srgbClr val="FFCC99"/>
              </a:buClr>
              <a:buSzPts val="2400"/>
              <a:buChar char="◦"/>
            </a:pPr>
            <a:endParaRPr lang="en" sz="1800"/>
          </a:p>
        </p:txBody>
      </p:sp>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4" name="Title 3"/>
          <p:cNvSpPr>
            <a:spLocks noGrp="1"/>
          </p:cNvSpPr>
          <p:nvPr>
            <p:ph type="title"/>
          </p:nvPr>
        </p:nvSpPr>
        <p:spPr/>
        <p:txBody>
          <a:bodyPr/>
          <a:lstStyle/>
          <a:p>
            <a:r>
              <a:rPr lang="en-GB"/>
              <a:t>Features</a:t>
            </a:r>
          </a:p>
        </p:txBody>
      </p:sp>
      <p:sp>
        <p:nvSpPr>
          <p:cNvPr id="109" name="Google Shape;109;p17"/>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an AP can be defined as being related with itself, this self relationship being functionally equivalent to any other relationship between propositions</a:t>
            </a:r>
          </a:p>
          <a:p>
            <a:pPr lvl="0" indent="-381000">
              <a:buClr>
                <a:srgbClr val="FFCC99"/>
              </a:buClr>
              <a:buSzPts val="2400"/>
            </a:pPr>
            <a:r>
              <a:rPr lang="en-GB" sz="1800"/>
              <a:t>the AP self relationship only has meaning if it implements a state transformation other than the identity (that is, other than a logical tautology) and the system’s operative design requires also that it be discrete and also invertible, that is, a given state can only be the outcome of a single well defined initial state</a:t>
            </a:r>
          </a:p>
        </p:txBody>
      </p:sp>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a:t>
            </a:fld>
            <a:endParaRPr/>
          </a:p>
        </p:txBody>
      </p:sp>
    </p:spTree>
    <p:extLst>
      <p:ext uri="{BB962C8B-B14F-4D97-AF65-F5344CB8AC3E}">
        <p14:creationId xmlns:p14="http://schemas.microsoft.com/office/powerpoint/2010/main" val="3750117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AB8881BD-CA8F-CCBB-0043-CF002494A5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6DFD693-0A4E-92FC-784A-19AF567F0308}"/>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9CADCAFD-CD13-0926-E60B-799F3DC685C4}"/>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since relationships in the model represent functional state transitions, the AP self relationship is therefore a mechanism by which functional states can be generated that were not pre-set in the system's base geometry</a:t>
            </a:r>
          </a:p>
          <a:p>
            <a:pPr lvl="0" indent="-381000">
              <a:buClr>
                <a:srgbClr val="FFCC99"/>
              </a:buClr>
              <a:buSzPts val="2400"/>
            </a:pPr>
            <a:r>
              <a:rPr lang="en-GB" sz="1800"/>
              <a:t>therefore, the operation of the machine generates new geometry in which it then operates in the same way as with the base geometry, and this operation in turn generates new geometry</a:t>
            </a:r>
          </a:p>
          <a:p>
            <a:pPr lvl="0" indent="-381000">
              <a:buClr>
                <a:srgbClr val="FFCC99"/>
              </a:buClr>
              <a:buSzPts val="2400"/>
            </a:pPr>
            <a:r>
              <a:rPr lang="en-GB" sz="1800"/>
              <a:t>this is how the system verifies the definition of a </a:t>
            </a:r>
            <a:r>
              <a:rPr lang="en-GB" sz="1800" i="1"/>
              <a:t>singularity system </a:t>
            </a:r>
            <a:r>
              <a:rPr lang="en-GB" sz="1800"/>
              <a:t>introduced before</a:t>
            </a:r>
          </a:p>
        </p:txBody>
      </p:sp>
      <p:sp>
        <p:nvSpPr>
          <p:cNvPr id="110" name="Google Shape;110;p17">
            <a:extLst>
              <a:ext uri="{FF2B5EF4-FFF2-40B4-BE49-F238E27FC236}">
                <a16:creationId xmlns:a16="http://schemas.microsoft.com/office/drawing/2014/main" id="{FC701F7D-B1F9-02D4-2808-C44C6192BE5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14</a:t>
            </a:fld>
            <a:endParaRPr/>
          </a:p>
        </p:txBody>
      </p:sp>
    </p:spTree>
    <p:extLst>
      <p:ext uri="{BB962C8B-B14F-4D97-AF65-F5344CB8AC3E}">
        <p14:creationId xmlns:p14="http://schemas.microsoft.com/office/powerpoint/2010/main" val="2224234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5711CF96-D3DA-72D6-64B9-D79F0C3E44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21B2E6-FE88-2CF4-5DA3-496C6B8E5C96}"/>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A3474CE5-CE62-4BE2-6FD5-763D7450B961}"/>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therefore, at any given time a geometric unit can now assume multiple states, each one of them functionally equivalent to any non-abstract geometric unit</a:t>
            </a:r>
          </a:p>
          <a:p>
            <a:pPr lvl="0" indent="-381000">
              <a:buClr>
                <a:srgbClr val="FFCC99"/>
              </a:buClr>
              <a:buSzPts val="2400"/>
            </a:pPr>
            <a:r>
              <a:rPr lang="en-GB" sz="1800"/>
              <a:t>the result of a query provides the reasoning taken by the system based on all propositions values, thus being the equivalent of the previous model, with the difference that some of those values correspond now to states of abstract propositions instead of the values of non-abstract propositions</a:t>
            </a:r>
          </a:p>
        </p:txBody>
      </p:sp>
      <p:sp>
        <p:nvSpPr>
          <p:cNvPr id="110" name="Google Shape;110;p17">
            <a:extLst>
              <a:ext uri="{FF2B5EF4-FFF2-40B4-BE49-F238E27FC236}">
                <a16:creationId xmlns:a16="http://schemas.microsoft.com/office/drawing/2014/main" id="{B49C4848-C4DD-A803-BAF0-988A96EE9EA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15</a:t>
            </a:fld>
            <a:endParaRPr/>
          </a:p>
        </p:txBody>
      </p:sp>
    </p:spTree>
    <p:extLst>
      <p:ext uri="{BB962C8B-B14F-4D97-AF65-F5344CB8AC3E}">
        <p14:creationId xmlns:p14="http://schemas.microsoft.com/office/powerpoint/2010/main" val="72948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A89D1FB7-790E-D134-7FFA-B1D9FDE9C68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16E821-1D50-F5CD-89D9-D2578CC83EAA}"/>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68E2E816-940B-218C-9915-028C14E860FE}"/>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when the state transition relates an AP with a NAP, the expression "generalizes to" or "specializes to" is used instead of the usual "therefore" label in the reasoning description, so the type of propositions used can be identified by the user</a:t>
            </a:r>
          </a:p>
          <a:p>
            <a:pPr lvl="0" indent="-381000">
              <a:buClr>
                <a:srgbClr val="FFCC99"/>
              </a:buClr>
              <a:buSzPts val="2400"/>
            </a:pPr>
            <a:r>
              <a:rPr lang="en-GB" sz="1800"/>
              <a:t>the implication NAP </a:t>
            </a:r>
            <a:r>
              <a:rPr lang="en-GB" sz="1800">
                <a:sym typeface="Wingdings" panose="05000000000000000000" pitchFamily="2" charset="2"/>
              </a:rPr>
              <a:t> </a:t>
            </a:r>
            <a:r>
              <a:rPr lang="en-GB" sz="1800"/>
              <a:t>AP is a generalization because the flow switches from hardcoded reasoning to abstract reasoning</a:t>
            </a:r>
          </a:p>
          <a:p>
            <a:pPr lvl="0" indent="-381000">
              <a:buClr>
                <a:srgbClr val="FFCC99"/>
              </a:buClr>
              <a:buSzPts val="2400"/>
            </a:pPr>
            <a:r>
              <a:rPr lang="en-GB" sz="1800"/>
              <a:t>the implication AP</a:t>
            </a:r>
            <a:r>
              <a:rPr lang="en-GB" sz="1800">
                <a:sym typeface="Wingdings" panose="05000000000000000000" pitchFamily="2" charset="2"/>
              </a:rPr>
              <a:t>  </a:t>
            </a:r>
            <a:r>
              <a:rPr lang="en-GB" sz="1800"/>
              <a:t>NAP is a specialization because the flow switches from abstract reasoning to hardcoded reasoning</a:t>
            </a:r>
          </a:p>
        </p:txBody>
      </p:sp>
      <p:sp>
        <p:nvSpPr>
          <p:cNvPr id="110" name="Google Shape;110;p17">
            <a:extLst>
              <a:ext uri="{FF2B5EF4-FFF2-40B4-BE49-F238E27FC236}">
                <a16:creationId xmlns:a16="http://schemas.microsoft.com/office/drawing/2014/main" id="{EAFDEA4E-8FB6-084D-E387-786533E3E98F}"/>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a:t>
            </a:fld>
            <a:endParaRPr/>
          </a:p>
        </p:txBody>
      </p:sp>
    </p:spTree>
    <p:extLst>
      <p:ext uri="{BB962C8B-B14F-4D97-AF65-F5344CB8AC3E}">
        <p14:creationId xmlns:p14="http://schemas.microsoft.com/office/powerpoint/2010/main" val="30428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21796C4C-8A55-ACD9-FCA7-101D4C52ED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B240D8-4C57-CC39-B5AD-11A17A8802CF}"/>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AFB9132A-9358-7A60-3412-0A776D9039FB}"/>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APs can be related between themselves in the same way as NAPs</a:t>
            </a:r>
          </a:p>
          <a:p>
            <a:pPr lvl="0" indent="-381000">
              <a:buClr>
                <a:srgbClr val="FFCC99"/>
              </a:buClr>
              <a:buSzPts val="2400"/>
            </a:pPr>
            <a:r>
              <a:rPr lang="en-GB" sz="1800"/>
              <a:t>therefore, now the system contains two types of information: hardcoded facts and abstract propositions</a:t>
            </a:r>
          </a:p>
          <a:p>
            <a:pPr lvl="0" indent="-381000">
              <a:buClr>
                <a:srgbClr val="FFCC99"/>
              </a:buClr>
              <a:buSzPts val="2400"/>
            </a:pPr>
            <a:r>
              <a:rPr lang="en-GB" sz="1800"/>
              <a:t>while the first is static, it provides the states for the operation of the other</a:t>
            </a:r>
          </a:p>
          <a:p>
            <a:pPr lvl="0" indent="-381000">
              <a:buClr>
                <a:srgbClr val="FFCC99"/>
              </a:buClr>
              <a:buSzPts val="2400"/>
            </a:pPr>
            <a:r>
              <a:rPr lang="en-GB" sz="1800"/>
              <a:t>the second provides reasoning that can be dynamically applied to different contexts and is responsible for new geometry generation</a:t>
            </a:r>
          </a:p>
        </p:txBody>
      </p:sp>
      <p:sp>
        <p:nvSpPr>
          <p:cNvPr id="110" name="Google Shape;110;p17">
            <a:extLst>
              <a:ext uri="{FF2B5EF4-FFF2-40B4-BE49-F238E27FC236}">
                <a16:creationId xmlns:a16="http://schemas.microsoft.com/office/drawing/2014/main" id="{F8BD2EBC-F63E-5BD3-0099-1B0EDA880677}"/>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17</a:t>
            </a:fld>
            <a:endParaRPr/>
          </a:p>
        </p:txBody>
      </p:sp>
    </p:spTree>
    <p:extLst>
      <p:ext uri="{BB962C8B-B14F-4D97-AF65-F5344CB8AC3E}">
        <p14:creationId xmlns:p14="http://schemas.microsoft.com/office/powerpoint/2010/main" val="2198020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3E5602EE-4C48-7D89-674F-C5BC764D37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2F05E9-97D0-AB46-7D8D-1BAB4974E68B}"/>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45B94354-7AC2-E906-0ACC-219F81418BFF}"/>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an AP represents a specific tool that the system can use to solve problems, and the solution to a problem represents a combination of the use of different tools in the same way as mathematics describes the composition of functions: </a:t>
            </a:r>
          </a:p>
          <a:p>
            <a:pPr lvl="0" indent="-381000">
              <a:buClr>
                <a:srgbClr val="FFCC99"/>
              </a:buClr>
              <a:buSzPts val="2400"/>
            </a:pPr>
            <a:r>
              <a:rPr lang="en-GB" sz="1800"/>
              <a:t>This representation is one-to-one with the reasoning of the previous model</a:t>
            </a:r>
          </a:p>
          <a:p>
            <a:pPr lvl="0" indent="-381000">
              <a:buClr>
                <a:srgbClr val="FFCC99"/>
              </a:buClr>
              <a:buSzPts val="2400"/>
            </a:pPr>
            <a:r>
              <a:rPr lang="en-GB" sz="1800"/>
              <a:t>the result reasoning of the machine can be stored as any other hardcoded data, without losing precision, allowing for proper, scientific machine self learning and self improvement</a:t>
            </a:r>
          </a:p>
        </p:txBody>
      </p:sp>
      <p:sp>
        <p:nvSpPr>
          <p:cNvPr id="110" name="Google Shape;110;p17">
            <a:extLst>
              <a:ext uri="{FF2B5EF4-FFF2-40B4-BE49-F238E27FC236}">
                <a16:creationId xmlns:a16="http://schemas.microsoft.com/office/drawing/2014/main" id="{A9E05949-1F25-F7D5-DE36-B5ADD01784B5}"/>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18</a:t>
            </a:fld>
            <a:endParaRPr/>
          </a:p>
        </p:txBody>
      </p:sp>
      <p:pic>
        <p:nvPicPr>
          <p:cNvPr id="10" name="Picture 9">
            <a:extLst>
              <a:ext uri="{FF2B5EF4-FFF2-40B4-BE49-F238E27FC236}">
                <a16:creationId xmlns:a16="http://schemas.microsoft.com/office/drawing/2014/main" id="{81444F95-F254-CD28-E698-50062730A374}"/>
              </a:ext>
            </a:extLst>
          </p:cNvPr>
          <p:cNvPicPr>
            <a:picLocks noChangeAspect="1"/>
          </p:cNvPicPr>
          <p:nvPr/>
        </p:nvPicPr>
        <p:blipFill>
          <a:blip r:embed="rId3"/>
          <a:stretch>
            <a:fillRect/>
          </a:stretch>
        </p:blipFill>
        <p:spPr>
          <a:xfrm>
            <a:off x="4860032" y="2499742"/>
            <a:ext cx="3063074" cy="299015"/>
          </a:xfrm>
          <a:prstGeom prst="rect">
            <a:avLst/>
          </a:prstGeom>
        </p:spPr>
      </p:pic>
    </p:spTree>
    <p:extLst>
      <p:ext uri="{BB962C8B-B14F-4D97-AF65-F5344CB8AC3E}">
        <p14:creationId xmlns:p14="http://schemas.microsoft.com/office/powerpoint/2010/main" val="2084488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07D6A755-1F19-1F48-2CC5-E4EE39E82E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C48ECF-41F9-3D57-D242-779FE56B84B3}"/>
              </a:ext>
            </a:extLst>
          </p:cNvPr>
          <p:cNvSpPr>
            <a:spLocks noGrp="1"/>
          </p:cNvSpPr>
          <p:nvPr>
            <p:ph type="title"/>
          </p:nvPr>
        </p:nvSpPr>
        <p:spPr/>
        <p:txBody>
          <a:bodyPr/>
          <a:lstStyle/>
          <a:p>
            <a:r>
              <a:rPr lang="en-GB"/>
              <a:t>Features</a:t>
            </a:r>
          </a:p>
        </p:txBody>
      </p:sp>
      <p:sp>
        <p:nvSpPr>
          <p:cNvPr id="109" name="Google Shape;109;p17">
            <a:extLst>
              <a:ext uri="{FF2B5EF4-FFF2-40B4-BE49-F238E27FC236}">
                <a16:creationId xmlns:a16="http://schemas.microsoft.com/office/drawing/2014/main" id="{A534200E-947D-4F66-599A-25C5FC898457}"/>
              </a:ext>
            </a:extLst>
          </p:cNvPr>
          <p:cNvSpPr txBox="1">
            <a:spLocks noGrp="1"/>
          </p:cNvSpPr>
          <p:nvPr>
            <p:ph type="body" idx="1"/>
          </p:nvPr>
        </p:nvSpPr>
        <p:spPr>
          <a:xfrm>
            <a:off x="1403648" y="1203597"/>
            <a:ext cx="6858000" cy="3390253"/>
          </a:xfrm>
          <a:prstGeom prst="rect">
            <a:avLst/>
          </a:prstGeom>
        </p:spPr>
        <p:txBody>
          <a:bodyPr spcFirstLastPara="1" wrap="square" lIns="91425" tIns="91425" rIns="91425" bIns="91425" anchor="t" anchorCtr="0">
            <a:noAutofit/>
          </a:bodyPr>
          <a:lstStyle/>
          <a:p>
            <a:pPr lvl="0" indent="-381000">
              <a:buClr>
                <a:srgbClr val="FFCC99"/>
              </a:buClr>
              <a:buSzPts val="2400"/>
            </a:pPr>
            <a:r>
              <a:rPr lang="en-GB" sz="1800"/>
              <a:t>APs can be created by the user, that is, learned by the system, or they can be generated by the system</a:t>
            </a:r>
          </a:p>
          <a:p>
            <a:pPr lvl="0" indent="-381000">
              <a:buClr>
                <a:srgbClr val="FFCC99"/>
              </a:buClr>
              <a:buSzPts val="2400"/>
            </a:pPr>
            <a:r>
              <a:rPr lang="en-GB" sz="1800"/>
              <a:t>the automatic generation of APs from NAPs implements the </a:t>
            </a:r>
            <a:r>
              <a:rPr lang="en-GB" sz="1800" i="1"/>
              <a:t>generalization of learning</a:t>
            </a:r>
            <a:r>
              <a:rPr lang="en-GB" sz="1800"/>
              <a:t>, a distinguishing feature of general artificial intelligence systems</a:t>
            </a:r>
          </a:p>
          <a:p>
            <a:pPr lvl="0" indent="-381000">
              <a:buClr>
                <a:srgbClr val="FFCC99"/>
              </a:buClr>
              <a:buSzPts val="2400"/>
            </a:pPr>
            <a:r>
              <a:rPr lang="en-GB" sz="1800"/>
              <a:t>therefore, the new approach is the first artificial general intelligence framework ever created</a:t>
            </a:r>
          </a:p>
        </p:txBody>
      </p:sp>
      <p:sp>
        <p:nvSpPr>
          <p:cNvPr id="110" name="Google Shape;110;p17">
            <a:extLst>
              <a:ext uri="{FF2B5EF4-FFF2-40B4-BE49-F238E27FC236}">
                <a16:creationId xmlns:a16="http://schemas.microsoft.com/office/drawing/2014/main" id="{D9228159-F84F-A942-7277-3878BAC417D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19</a:t>
            </a:fld>
            <a:endParaRPr/>
          </a:p>
        </p:txBody>
      </p:sp>
    </p:spTree>
    <p:extLst>
      <p:ext uri="{BB962C8B-B14F-4D97-AF65-F5344CB8AC3E}">
        <p14:creationId xmlns:p14="http://schemas.microsoft.com/office/powerpoint/2010/main" val="173840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0A7156D4-F92A-EEF0-DE04-D91B25458F39}"/>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351387FD-53E7-3F26-FE5C-B2544F0A4C70}"/>
              </a:ext>
            </a:extLst>
          </p:cNvPr>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GB"/>
              <a:t>Illustration</a:t>
            </a:r>
            <a:endParaRPr/>
          </a:p>
        </p:txBody>
      </p:sp>
      <p:sp>
        <p:nvSpPr>
          <p:cNvPr id="95" name="Google Shape;95;p15">
            <a:extLst>
              <a:ext uri="{FF2B5EF4-FFF2-40B4-BE49-F238E27FC236}">
                <a16:creationId xmlns:a16="http://schemas.microsoft.com/office/drawing/2014/main" id="{5980134C-EEF3-07F2-DEA4-67246012F446}"/>
              </a:ext>
            </a:extLst>
          </p:cNvPr>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a:extLst>
              <a:ext uri="{FF2B5EF4-FFF2-40B4-BE49-F238E27FC236}">
                <a16:creationId xmlns:a16="http://schemas.microsoft.com/office/drawing/2014/main" id="{FC39E98A-3B53-8E50-153D-1BF3CCB3FBAD}"/>
              </a:ext>
            </a:extLst>
          </p:cNvPr>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3</a:t>
            </a:r>
            <a:endParaRPr sz="3000">
              <a:solidFill>
                <a:srgbClr val="2E3037"/>
              </a:solidFill>
              <a:latin typeface="Quicksand"/>
              <a:ea typeface="Quicksand"/>
              <a:cs typeface="Quicksand"/>
              <a:sym typeface="Quicksand"/>
            </a:endParaRPr>
          </a:p>
        </p:txBody>
      </p:sp>
      <p:sp>
        <p:nvSpPr>
          <p:cNvPr id="97" name="Google Shape;97;p15">
            <a:extLst>
              <a:ext uri="{FF2B5EF4-FFF2-40B4-BE49-F238E27FC236}">
                <a16:creationId xmlns:a16="http://schemas.microsoft.com/office/drawing/2014/main" id="{43725607-E6F9-96ED-E21D-332FF954380D}"/>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20</a:t>
            </a:fld>
            <a:endParaRPr/>
          </a:p>
        </p:txBody>
      </p:sp>
    </p:spTree>
    <p:extLst>
      <p:ext uri="{BB962C8B-B14F-4D97-AF65-F5344CB8AC3E}">
        <p14:creationId xmlns:p14="http://schemas.microsoft.com/office/powerpoint/2010/main" val="3924817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1BB88F8D-54D7-7B0D-6294-667176B7F78C}"/>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F0C1D43E-6B85-9099-BE57-CD647239333B}"/>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21</a:t>
            </a:fld>
            <a:endParaRPr/>
          </a:p>
        </p:txBody>
      </p:sp>
      <p:sp>
        <p:nvSpPr>
          <p:cNvPr id="109" name="Google Shape;109;p17">
            <a:extLst>
              <a:ext uri="{FF2B5EF4-FFF2-40B4-BE49-F238E27FC236}">
                <a16:creationId xmlns:a16="http://schemas.microsoft.com/office/drawing/2014/main" id="{0077D23F-7D80-80E8-A321-AF8F4F8A5DC1}"/>
              </a:ext>
            </a:extLst>
          </p:cNvPr>
          <p:cNvSpPr txBox="1">
            <a:spLocks noGrp="1"/>
          </p:cNvSpPr>
          <p:nvPr>
            <p:ph type="body" idx="4294967295"/>
          </p:nvPr>
        </p:nvSpPr>
        <p:spPr>
          <a:xfrm>
            <a:off x="1403648" y="779244"/>
            <a:ext cx="6858000" cy="3664713"/>
          </a:xfrm>
          <a:prstGeom prst="rect">
            <a:avLst/>
          </a:prstGeom>
        </p:spPr>
        <p:txBody>
          <a:bodyPr spcFirstLastPara="1" wrap="square" lIns="91425" tIns="91425" rIns="91425" bIns="91425" anchor="t" anchorCtr="0">
            <a:noAutofit/>
          </a:bodyPr>
          <a:lstStyle/>
          <a:p>
            <a:pPr marL="0" lvl="0" indent="0">
              <a:buNone/>
            </a:pPr>
            <a:r>
              <a:rPr lang="en-GB" sz="1800"/>
              <a:t>The NAP "Peter is parent of Ana" can provide a state mapping to the AP "[v1] is parent of [v2]" based on the implication NAP </a:t>
            </a:r>
            <a:r>
              <a:rPr lang="en-GB" sz="1800">
                <a:sym typeface="Wingdings" panose="05000000000000000000" pitchFamily="2" charset="2"/>
              </a:rPr>
              <a:t></a:t>
            </a:r>
            <a:r>
              <a:rPr lang="en-GB" sz="1800"/>
              <a:t> AP.</a:t>
            </a:r>
          </a:p>
          <a:p>
            <a:pPr marL="0" lvl="0" indent="0">
              <a:buNone/>
            </a:pPr>
            <a:r>
              <a:rPr lang="en-GB" sz="1800"/>
              <a:t>[v1] and [v2] are the indeterminates in the AP, their values are "Peter" and "Ana“ respectively and together they define a specific state of the AP.</a:t>
            </a:r>
          </a:p>
          <a:p>
            <a:pPr marL="0" lvl="0" indent="0">
              <a:buNone/>
            </a:pPr>
            <a:r>
              <a:rPr lang="en-GB" sz="1800"/>
              <a:t>This AP can be logically related to other NAPs and this allows it to assume several states at once.</a:t>
            </a:r>
          </a:p>
          <a:p>
            <a:pPr marL="0" lvl="0" indent="0">
              <a:buNone/>
            </a:pPr>
            <a:r>
              <a:rPr lang="en-GB" sz="1800"/>
              <a:t>Thus at any given time, when operating the system, this AP can dynamically represent different NAPs such as "Peter is parent of Ana" and "Dolly is parent of Fred".</a:t>
            </a:r>
          </a:p>
          <a:p>
            <a:pPr marL="0" lvl="0" indent="0">
              <a:buNone/>
            </a:pPr>
            <a:endParaRPr lang="en-GB" sz="1800"/>
          </a:p>
        </p:txBody>
      </p:sp>
    </p:spTree>
    <p:extLst>
      <p:ext uri="{BB962C8B-B14F-4D97-AF65-F5344CB8AC3E}">
        <p14:creationId xmlns:p14="http://schemas.microsoft.com/office/powerpoint/2010/main" val="1427634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899C304F-C5AA-16FC-144E-5DB624A0CF86}"/>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A3E29D84-9705-E4A7-BB73-AB9456A4A9C9}"/>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22</a:t>
            </a:fld>
            <a:endParaRPr/>
          </a:p>
        </p:txBody>
      </p:sp>
      <p:sp>
        <p:nvSpPr>
          <p:cNvPr id="109" name="Google Shape;109;p17">
            <a:extLst>
              <a:ext uri="{FF2B5EF4-FFF2-40B4-BE49-F238E27FC236}">
                <a16:creationId xmlns:a16="http://schemas.microsoft.com/office/drawing/2014/main" id="{6F1370C9-44A9-FD64-374D-6C409A07566D}"/>
              </a:ext>
            </a:extLst>
          </p:cNvPr>
          <p:cNvSpPr txBox="1">
            <a:spLocks noGrp="1"/>
          </p:cNvSpPr>
          <p:nvPr>
            <p:ph type="body" idx="4294967295"/>
          </p:nvPr>
        </p:nvSpPr>
        <p:spPr>
          <a:xfrm>
            <a:off x="1403648" y="779244"/>
            <a:ext cx="6858000" cy="3664713"/>
          </a:xfrm>
          <a:prstGeom prst="rect">
            <a:avLst/>
          </a:prstGeom>
        </p:spPr>
        <p:txBody>
          <a:bodyPr spcFirstLastPara="1" wrap="square" lIns="91425" tIns="91425" rIns="91425" bIns="91425" anchor="t" anchorCtr="0">
            <a:noAutofit/>
          </a:bodyPr>
          <a:lstStyle/>
          <a:p>
            <a:pPr marL="0" lvl="0" indent="0">
              <a:buNone/>
            </a:pPr>
            <a:r>
              <a:rPr lang="en-GB" sz="1800"/>
              <a:t>If the AP "switch [v3] with [v1] and [v2] with [v4]" maps to itself, it will recursively generate new functional NAPs such as:</a:t>
            </a:r>
          </a:p>
          <a:p>
            <a:pPr marL="0" lvl="0" indent="0">
              <a:buNone/>
            </a:pPr>
            <a:r>
              <a:rPr lang="en-GB" sz="1800"/>
              <a:t>- "switch X with Y and Z with W"</a:t>
            </a:r>
          </a:p>
          <a:p>
            <a:pPr marL="0" lvl="0" indent="0">
              <a:buNone/>
            </a:pPr>
            <a:r>
              <a:rPr lang="en-GB" sz="1800"/>
              <a:t>- "switch Z with X and Y with W"</a:t>
            </a:r>
          </a:p>
          <a:p>
            <a:pPr marL="0" lvl="0" indent="0">
              <a:buNone/>
            </a:pPr>
            <a:r>
              <a:rPr lang="en-GB" sz="1800"/>
              <a:t>- "switch Y with Z and X with W"</a:t>
            </a:r>
          </a:p>
          <a:p>
            <a:pPr marL="0" indent="0">
              <a:buNone/>
            </a:pPr>
            <a:r>
              <a:rPr lang="en-GB" sz="1800"/>
              <a:t>As mentiond before, the self map can be implemented as any invertible discrete function, and for the demonstration it was chosen the most simple one which is a </a:t>
            </a:r>
            <a:r>
              <a:rPr lang="en-GB" sz="1800" i="1"/>
              <a:t>permutation</a:t>
            </a:r>
            <a:r>
              <a:rPr lang="en-GB" sz="1800"/>
              <a:t>, that is, the kind of transformation illustrated above. Permutations are well suited in that any state always acts as a cyclic group generator.</a:t>
            </a:r>
          </a:p>
        </p:txBody>
      </p:sp>
    </p:spTree>
    <p:extLst>
      <p:ext uri="{BB962C8B-B14F-4D97-AF65-F5344CB8AC3E}">
        <p14:creationId xmlns:p14="http://schemas.microsoft.com/office/powerpoint/2010/main" val="1309351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D097FD45-DB0C-3037-38F8-DBC5BC26594F}"/>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B51639D5-62FC-2DF0-FBC7-37549727637C}"/>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23</a:t>
            </a:fld>
            <a:endParaRPr/>
          </a:p>
        </p:txBody>
      </p:sp>
      <p:sp>
        <p:nvSpPr>
          <p:cNvPr id="109" name="Google Shape;109;p17">
            <a:extLst>
              <a:ext uri="{FF2B5EF4-FFF2-40B4-BE49-F238E27FC236}">
                <a16:creationId xmlns:a16="http://schemas.microsoft.com/office/drawing/2014/main" id="{8D0D0638-8C36-3CEE-A910-FD0EF3977446}"/>
              </a:ext>
            </a:extLst>
          </p:cNvPr>
          <p:cNvSpPr txBox="1">
            <a:spLocks noGrp="1"/>
          </p:cNvSpPr>
          <p:nvPr>
            <p:ph type="body" idx="4294967295"/>
          </p:nvPr>
        </p:nvSpPr>
        <p:spPr>
          <a:xfrm>
            <a:off x="1403648" y="447514"/>
            <a:ext cx="6858000" cy="4248472"/>
          </a:xfrm>
          <a:prstGeom prst="rect">
            <a:avLst/>
          </a:prstGeom>
        </p:spPr>
        <p:txBody>
          <a:bodyPr spcFirstLastPara="1" wrap="square" lIns="91425" tIns="91425" rIns="91425" bIns="91425" anchor="t" anchorCtr="0">
            <a:noAutofit/>
          </a:bodyPr>
          <a:lstStyle/>
          <a:p>
            <a:pPr marL="0" lvl="0" indent="0">
              <a:buNone/>
            </a:pPr>
            <a:r>
              <a:rPr lang="en-GB" sz="1800"/>
              <a:t>As a side note, this mechanism is similar to the unification of propositions in Prolog, however with the following fundamental differences:</a:t>
            </a:r>
          </a:p>
          <a:p>
            <a:pPr marL="0" lvl="0" indent="0">
              <a:buNone/>
            </a:pPr>
            <a:r>
              <a:rPr lang="en-GB" sz="1800"/>
              <a:t>- this system performs arbitrarily complex reasoning, not just a single path between states but a path that logically maps any number of initial states to any number of end states, or equivalently, an abitrarily complex initial and end state</a:t>
            </a:r>
          </a:p>
          <a:p>
            <a:pPr marL="0" lvl="0" indent="0">
              <a:buNone/>
            </a:pPr>
            <a:r>
              <a:rPr lang="en-GB" sz="1800"/>
              <a:t>- this system navigates non-linearly in the solution space, in fact it does so in multi-threading natively already</a:t>
            </a:r>
          </a:p>
          <a:p>
            <a:pPr marL="0" lvl="0" indent="0">
              <a:buNone/>
            </a:pPr>
            <a:r>
              <a:rPr lang="en-GB" sz="1800"/>
              <a:t>- this system can generate new propositions on its own</a:t>
            </a:r>
          </a:p>
          <a:p>
            <a:pPr marL="0" lvl="0" indent="0">
              <a:buNone/>
            </a:pPr>
            <a:r>
              <a:rPr lang="en-GB" sz="1800"/>
              <a:t>- this system is a geometric system</a:t>
            </a:r>
          </a:p>
          <a:p>
            <a:pPr marL="0" lvl="0" indent="0">
              <a:buNone/>
            </a:pPr>
            <a:r>
              <a:rPr lang="en-GB" sz="1800"/>
              <a:t>- this system is performant at any scale</a:t>
            </a:r>
          </a:p>
        </p:txBody>
      </p:sp>
    </p:spTree>
    <p:extLst>
      <p:ext uri="{BB962C8B-B14F-4D97-AF65-F5344CB8AC3E}">
        <p14:creationId xmlns:p14="http://schemas.microsoft.com/office/powerpoint/2010/main" val="2625518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lvl="0"/>
            <a:r>
              <a:rPr lang="en-GB"/>
              <a:t>W</a:t>
            </a:r>
            <a:r>
              <a:rPr lang="en"/>
              <a:t>hat </a:t>
            </a:r>
            <a:r>
              <a:rPr lang="en" sz="3200"/>
              <a:t>the new approach</a:t>
            </a:r>
            <a:r>
              <a:rPr lang="en"/>
              <a:t> proves</a:t>
            </a:r>
            <a:endParaRPr/>
          </a:p>
        </p:txBody>
      </p:sp>
      <p:sp>
        <p:nvSpPr>
          <p:cNvPr id="95" name="Google Shape;95;p15"/>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4</a:t>
            </a:r>
            <a:endParaRPr sz="3000">
              <a:solidFill>
                <a:srgbClr val="2E3037"/>
              </a:solidFill>
              <a:latin typeface="Quicksand"/>
              <a:ea typeface="Quicksand"/>
              <a:cs typeface="Quicksand"/>
              <a:sym typeface="Quicksand"/>
            </a:endParaRPr>
          </a:p>
        </p:txBody>
      </p:sp>
      <p:sp>
        <p:nvSpPr>
          <p:cNvPr id="97" name="Google Shape;97;p1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10" name="Google Shape;110;p17"/>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25</a:t>
            </a:fld>
            <a:endParaRPr/>
          </a:p>
        </p:txBody>
      </p:sp>
      <p:sp>
        <p:nvSpPr>
          <p:cNvPr id="109" name="Google Shape;109;p17"/>
          <p:cNvSpPr txBox="1">
            <a:spLocks noGrp="1"/>
          </p:cNvSpPr>
          <p:nvPr>
            <p:ph type="body" idx="4294967295"/>
          </p:nvPr>
        </p:nvSpPr>
        <p:spPr>
          <a:xfrm>
            <a:off x="1340868" y="447514"/>
            <a:ext cx="7215190" cy="4248472"/>
          </a:xfrm>
          <a:prstGeom prst="rect">
            <a:avLst/>
          </a:prstGeom>
        </p:spPr>
        <p:txBody>
          <a:bodyPr spcFirstLastPara="1" wrap="square" lIns="91425" tIns="91425" rIns="91425" bIns="91425" anchor="t" anchorCtr="0">
            <a:noAutofit/>
          </a:bodyPr>
          <a:lstStyle/>
          <a:p>
            <a:pPr>
              <a:spcBef>
                <a:spcPts val="0"/>
              </a:spcBef>
              <a:buClr>
                <a:srgbClr val="FFCC99"/>
              </a:buClr>
            </a:pPr>
            <a:r>
              <a:rPr lang="en-GB" sz="1800"/>
              <a:t>the previous model proved that AGI was a legitimate scientific goal, while the new approach proves how that goal can be achieved</a:t>
            </a:r>
          </a:p>
          <a:p>
            <a:pPr>
              <a:spcBef>
                <a:spcPts val="0"/>
              </a:spcBef>
              <a:buClr>
                <a:srgbClr val="FFCC99"/>
              </a:buClr>
            </a:pPr>
            <a:r>
              <a:rPr lang="en-GB" sz="1800"/>
              <a:t>the new approach is a proper, scientific model of cognition and a proper, scientific framework for artificial general intelligence</a:t>
            </a:r>
          </a:p>
          <a:p>
            <a:pPr>
              <a:spcBef>
                <a:spcPts val="0"/>
              </a:spcBef>
              <a:buClr>
                <a:srgbClr val="FFCC99"/>
              </a:buClr>
            </a:pPr>
            <a:r>
              <a:rPr lang="en-GB" sz="1800"/>
              <a:t>the new approach is the first scientific explanation of how biological systems evolved and implement cognitive processes, or equivalently, how abstract reasoning emerges from the simultaneous action of a number of interacting processing units</a:t>
            </a:r>
          </a:p>
          <a:p>
            <a:pPr>
              <a:spcBef>
                <a:spcPts val="0"/>
              </a:spcBef>
              <a:buClr>
                <a:srgbClr val="FFCC99"/>
              </a:buClr>
            </a:pPr>
            <a:r>
              <a:rPr lang="en-GB" sz="1800"/>
              <a:t>as before, the new approach provides a rational, deterministic, demonstrable, mathematically precise, scalable and on-the-fly mechanism for executive planning and life-critical decision making</a:t>
            </a:r>
            <a:endParaRPr lang="en"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EDAADE56-7D0F-8C63-0E98-5A17123FBBFF}"/>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11961AD0-3092-1010-A3F4-26E735D42264}"/>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26</a:t>
            </a:fld>
            <a:endParaRPr/>
          </a:p>
        </p:txBody>
      </p:sp>
      <p:sp>
        <p:nvSpPr>
          <p:cNvPr id="109" name="Google Shape;109;p17">
            <a:extLst>
              <a:ext uri="{FF2B5EF4-FFF2-40B4-BE49-F238E27FC236}">
                <a16:creationId xmlns:a16="http://schemas.microsoft.com/office/drawing/2014/main" id="{5F699F8F-A637-754C-1861-5BD370050092}"/>
              </a:ext>
            </a:extLst>
          </p:cNvPr>
          <p:cNvSpPr txBox="1">
            <a:spLocks noGrp="1"/>
          </p:cNvSpPr>
          <p:nvPr>
            <p:ph type="body" idx="4294967295"/>
          </p:nvPr>
        </p:nvSpPr>
        <p:spPr>
          <a:xfrm>
            <a:off x="1403648" y="739393"/>
            <a:ext cx="6858000" cy="3664713"/>
          </a:xfrm>
          <a:prstGeom prst="rect">
            <a:avLst/>
          </a:prstGeom>
        </p:spPr>
        <p:txBody>
          <a:bodyPr spcFirstLastPara="1" wrap="square" lIns="91425" tIns="91425" rIns="91425" bIns="91425" anchor="t" anchorCtr="0">
            <a:noAutofit/>
          </a:bodyPr>
          <a:lstStyle/>
          <a:p>
            <a:pPr marL="0" lvl="0" indent="0">
              <a:buNone/>
            </a:pPr>
            <a:r>
              <a:rPr lang="en-GB" sz="1800"/>
              <a:t>The cognition model here presented does not equate to human cognition only in that it does not define the cognitive structures that are generated, but what it demonstrates is that it is possible to define those structures and therefore to have a machine executing cognitive processes.</a:t>
            </a:r>
          </a:p>
          <a:p>
            <a:pPr marL="0" lvl="0" indent="0">
              <a:buNone/>
            </a:pPr>
            <a:r>
              <a:rPr lang="en-GB" sz="1800"/>
              <a:t>In any event, the groundwork is layed that will allow to experimentally explore the human cognitive structures, because this is a scientific model of cognition.</a:t>
            </a:r>
          </a:p>
          <a:p>
            <a:pPr marL="0" lvl="0" indent="0">
              <a:buNone/>
            </a:pPr>
            <a:r>
              <a:rPr lang="en-GB" sz="1800"/>
              <a:t>A </a:t>
            </a:r>
            <a:r>
              <a:rPr lang="en-GB" sz="1800" i="1"/>
              <a:t>universal model </a:t>
            </a:r>
            <a:r>
              <a:rPr lang="en-GB" sz="1800"/>
              <a:t>because it is abstracted from the specificities of the cognitive structures.</a:t>
            </a:r>
          </a:p>
        </p:txBody>
      </p:sp>
    </p:spTree>
    <p:extLst>
      <p:ext uri="{BB962C8B-B14F-4D97-AF65-F5344CB8AC3E}">
        <p14:creationId xmlns:p14="http://schemas.microsoft.com/office/powerpoint/2010/main" val="537484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D00ECB8B-CFCF-7F8A-A66D-AAE238E4B72C}"/>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0B095A3-509E-E47D-600B-79A76C05F329}"/>
              </a:ext>
            </a:extLst>
          </p:cNvPr>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lvl="0"/>
            <a:r>
              <a:rPr lang="en-GB"/>
              <a:t>Beyond cognition</a:t>
            </a:r>
            <a:endParaRPr/>
          </a:p>
        </p:txBody>
      </p:sp>
      <p:sp>
        <p:nvSpPr>
          <p:cNvPr id="95" name="Google Shape;95;p15">
            <a:extLst>
              <a:ext uri="{FF2B5EF4-FFF2-40B4-BE49-F238E27FC236}">
                <a16:creationId xmlns:a16="http://schemas.microsoft.com/office/drawing/2014/main" id="{087AEF40-8324-A3F0-4A12-A5C208726176}"/>
              </a:ext>
            </a:extLst>
          </p:cNvPr>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a:extLst>
              <a:ext uri="{FF2B5EF4-FFF2-40B4-BE49-F238E27FC236}">
                <a16:creationId xmlns:a16="http://schemas.microsoft.com/office/drawing/2014/main" id="{E0BC4211-1A4E-7AFE-73B9-466FC303A268}"/>
              </a:ext>
            </a:extLst>
          </p:cNvPr>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5</a:t>
            </a:r>
            <a:endParaRPr sz="3000">
              <a:solidFill>
                <a:srgbClr val="2E3037"/>
              </a:solidFill>
              <a:latin typeface="Quicksand"/>
              <a:ea typeface="Quicksand"/>
              <a:cs typeface="Quicksand"/>
              <a:sym typeface="Quicksand"/>
            </a:endParaRPr>
          </a:p>
        </p:txBody>
      </p:sp>
      <p:sp>
        <p:nvSpPr>
          <p:cNvPr id="97" name="Google Shape;97;p15">
            <a:extLst>
              <a:ext uri="{FF2B5EF4-FFF2-40B4-BE49-F238E27FC236}">
                <a16:creationId xmlns:a16="http://schemas.microsoft.com/office/drawing/2014/main" id="{196ECED2-F004-998A-9533-4C20B24773CC}"/>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27</a:t>
            </a:fld>
            <a:endParaRPr/>
          </a:p>
        </p:txBody>
      </p:sp>
    </p:spTree>
    <p:extLst>
      <p:ext uri="{BB962C8B-B14F-4D97-AF65-F5344CB8AC3E}">
        <p14:creationId xmlns:p14="http://schemas.microsoft.com/office/powerpoint/2010/main" val="1717571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F138C584-B68C-1BE2-6164-F48A10528CD1}"/>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A79DE066-587B-41BE-AD70-6362B6636304}"/>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28</a:t>
            </a:fld>
            <a:endParaRPr/>
          </a:p>
        </p:txBody>
      </p:sp>
      <p:sp>
        <p:nvSpPr>
          <p:cNvPr id="109" name="Google Shape;109;p17">
            <a:extLst>
              <a:ext uri="{FF2B5EF4-FFF2-40B4-BE49-F238E27FC236}">
                <a16:creationId xmlns:a16="http://schemas.microsoft.com/office/drawing/2014/main" id="{5E0B71E6-88A1-ECAF-168C-8F710940436B}"/>
              </a:ext>
            </a:extLst>
          </p:cNvPr>
          <p:cNvSpPr txBox="1">
            <a:spLocks noGrp="1"/>
          </p:cNvSpPr>
          <p:nvPr>
            <p:ph type="body" idx="4294967295"/>
          </p:nvPr>
        </p:nvSpPr>
        <p:spPr>
          <a:xfrm>
            <a:off x="1403648" y="779244"/>
            <a:ext cx="6858000" cy="3664713"/>
          </a:xfrm>
          <a:prstGeom prst="rect">
            <a:avLst/>
          </a:prstGeom>
        </p:spPr>
        <p:txBody>
          <a:bodyPr spcFirstLastPara="1" wrap="square" lIns="91425" tIns="91425" rIns="91425" bIns="91425" anchor="t" anchorCtr="0">
            <a:noAutofit/>
          </a:bodyPr>
          <a:lstStyle/>
          <a:p>
            <a:pPr marL="0" lvl="0" indent="0">
              <a:buNone/>
            </a:pPr>
            <a:r>
              <a:rPr lang="en-GB" sz="1800"/>
              <a:t>With a working scientific model of cognition, a scientific model of </a:t>
            </a:r>
            <a:r>
              <a:rPr lang="en-GB" sz="1800" i="1"/>
              <a:t>consciousness</a:t>
            </a:r>
            <a:r>
              <a:rPr lang="en-GB" sz="1800"/>
              <a:t> is easily at hand.</a:t>
            </a:r>
          </a:p>
          <a:p>
            <a:pPr marL="0" lvl="0" indent="0">
              <a:buNone/>
            </a:pPr>
            <a:r>
              <a:rPr lang="en-GB" sz="1800"/>
              <a:t>We define consciousness as the perception of the singularity, that is, of the discrepancy between the physical and the functional geometry of the system.</a:t>
            </a:r>
          </a:p>
          <a:p>
            <a:pPr marL="0" lvl="0" indent="0">
              <a:buNone/>
            </a:pPr>
            <a:r>
              <a:rPr lang="en-GB" sz="1800"/>
              <a:t>The system develops that perception by logically concluding [2] that it transcends anything that is applies itself to.</a:t>
            </a:r>
          </a:p>
          <a:p>
            <a:pPr marL="0" lvl="0" indent="0">
              <a:buNone/>
            </a:pPr>
            <a:r>
              <a:rPr lang="en-GB" sz="1800"/>
              <a:t>The "self" is the difference between the two geometries, or the process by which the physical geometry generates the functional geometry.</a:t>
            </a:r>
          </a:p>
          <a:p>
            <a:pPr marL="0" lvl="0" indent="0">
              <a:buNone/>
            </a:pPr>
            <a:endParaRPr lang="en-GB" sz="1800"/>
          </a:p>
        </p:txBody>
      </p:sp>
    </p:spTree>
    <p:extLst>
      <p:ext uri="{BB962C8B-B14F-4D97-AF65-F5344CB8AC3E}">
        <p14:creationId xmlns:p14="http://schemas.microsoft.com/office/powerpoint/2010/main" val="3938922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F7750180-5FF0-A7F7-BB66-E1327B079751}"/>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66CEACD9-B9CF-C431-E205-B352FD9C42E3}"/>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29</a:t>
            </a:fld>
            <a:endParaRPr/>
          </a:p>
        </p:txBody>
      </p:sp>
      <p:sp>
        <p:nvSpPr>
          <p:cNvPr id="109" name="Google Shape;109;p17">
            <a:extLst>
              <a:ext uri="{FF2B5EF4-FFF2-40B4-BE49-F238E27FC236}">
                <a16:creationId xmlns:a16="http://schemas.microsoft.com/office/drawing/2014/main" id="{AFF66240-2B39-4E47-D694-9F98CD0092CC}"/>
              </a:ext>
            </a:extLst>
          </p:cNvPr>
          <p:cNvSpPr txBox="1">
            <a:spLocks noGrp="1"/>
          </p:cNvSpPr>
          <p:nvPr>
            <p:ph type="body" idx="4294967295"/>
          </p:nvPr>
        </p:nvSpPr>
        <p:spPr>
          <a:xfrm>
            <a:off x="1403648" y="631381"/>
            <a:ext cx="6858000" cy="3880738"/>
          </a:xfrm>
          <a:prstGeom prst="rect">
            <a:avLst/>
          </a:prstGeom>
        </p:spPr>
        <p:txBody>
          <a:bodyPr spcFirstLastPara="1" wrap="square" lIns="91425" tIns="91425" rIns="91425" bIns="91425" anchor="t" anchorCtr="0">
            <a:noAutofit/>
          </a:bodyPr>
          <a:lstStyle/>
          <a:p>
            <a:pPr marL="0" lvl="0" indent="0">
              <a:buNone/>
            </a:pPr>
            <a:r>
              <a:rPr lang="en-GB" sz="1800"/>
              <a:t>Therefore, consciousness is the perception of the incapability of the system to define itself: </a:t>
            </a:r>
          </a:p>
          <a:p>
            <a:pPr marL="0" lvl="0" indent="0">
              <a:buNone/>
            </a:pPr>
            <a:r>
              <a:rPr lang="en-GB" sz="1800"/>
              <a:t>whatever it is that it applies to, it transcends it, and therefore it cannot be defined by it. </a:t>
            </a:r>
          </a:p>
          <a:p>
            <a:pPr marL="0" lvl="0" indent="0">
              <a:buNone/>
            </a:pPr>
            <a:r>
              <a:rPr lang="en-GB" sz="1800"/>
              <a:t>Therefore a system is conscious if, and as long as, it can develop this knowledge.</a:t>
            </a:r>
          </a:p>
          <a:p>
            <a:pPr marL="0" lvl="0" indent="0">
              <a:buNone/>
            </a:pPr>
            <a:r>
              <a:rPr lang="en-GB" sz="1800"/>
              <a:t>A system that can produce a precise definition of itself cannot be conscient.</a:t>
            </a:r>
          </a:p>
          <a:p>
            <a:pPr marL="0" lvl="0" indent="0">
              <a:buNone/>
            </a:pPr>
            <a:r>
              <a:rPr lang="en-GB" sz="1800"/>
              <a:t>The conclusion [2] above is the most abstract formulation of what we earlier called an abstract proposition. In this sense, it is isomorphic to the biblical definition "I am that I am" (Exodus 3:14).</a:t>
            </a:r>
          </a:p>
        </p:txBody>
      </p:sp>
    </p:spTree>
    <p:extLst>
      <p:ext uri="{BB962C8B-B14F-4D97-AF65-F5344CB8AC3E}">
        <p14:creationId xmlns:p14="http://schemas.microsoft.com/office/powerpoint/2010/main" val="1164684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D278424B-8E7D-2E0F-75D6-47A385F2B095}"/>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169364DF-6359-F242-CD4C-1319009AF7FE}"/>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30</a:t>
            </a:fld>
            <a:endParaRPr/>
          </a:p>
        </p:txBody>
      </p:sp>
      <p:sp>
        <p:nvSpPr>
          <p:cNvPr id="109" name="Google Shape;109;p17">
            <a:extLst>
              <a:ext uri="{FF2B5EF4-FFF2-40B4-BE49-F238E27FC236}">
                <a16:creationId xmlns:a16="http://schemas.microsoft.com/office/drawing/2014/main" id="{F0F35774-26C7-371D-F2A2-44C28502DFC2}"/>
              </a:ext>
            </a:extLst>
          </p:cNvPr>
          <p:cNvSpPr txBox="1">
            <a:spLocks noGrp="1"/>
          </p:cNvSpPr>
          <p:nvPr>
            <p:ph type="body" idx="4294967295"/>
          </p:nvPr>
        </p:nvSpPr>
        <p:spPr>
          <a:xfrm>
            <a:off x="1403648" y="411510"/>
            <a:ext cx="6858000" cy="4320480"/>
          </a:xfrm>
          <a:prstGeom prst="rect">
            <a:avLst/>
          </a:prstGeom>
        </p:spPr>
        <p:txBody>
          <a:bodyPr spcFirstLastPara="1" wrap="square" lIns="91425" tIns="91425" rIns="91425" bIns="91425" anchor="t" anchorCtr="0">
            <a:noAutofit/>
          </a:bodyPr>
          <a:lstStyle/>
          <a:p>
            <a:pPr marL="0" lvl="0" indent="0">
              <a:buNone/>
            </a:pPr>
            <a:r>
              <a:rPr lang="en-GB" sz="1800"/>
              <a:t>A system can be singular yet non conscient.</a:t>
            </a:r>
          </a:p>
          <a:p>
            <a:pPr marL="0" lvl="0" indent="0">
              <a:buNone/>
            </a:pPr>
            <a:r>
              <a:rPr lang="en-GB" sz="1800"/>
              <a:t>The different levels of consciousness in a system correspond to different levels of capability in the functional geometry, to which correspond different degrees of discrepancy between this one and the physical geometry, or equivalently, between the system and that to which it applies itself.</a:t>
            </a:r>
          </a:p>
          <a:p>
            <a:pPr marL="0" lvl="0" indent="0">
              <a:buNone/>
            </a:pPr>
            <a:r>
              <a:rPr lang="en-GB" sz="1800"/>
              <a:t>Finally, this illustrates that the human singularity is not the only one that can exist, nor necessarily the most superior, and that it is not a discrete attribute.</a:t>
            </a:r>
          </a:p>
          <a:p>
            <a:pPr marL="0" lvl="0" indent="0">
              <a:buNone/>
            </a:pPr>
            <a:r>
              <a:rPr lang="en-GB" sz="1800"/>
              <a:t>That is, it can manifest itself in a continuum which means that other biological systems can be conscient as well as artificial systems, according to the definitions used in this thesis.</a:t>
            </a:r>
          </a:p>
        </p:txBody>
      </p:sp>
    </p:spTree>
    <p:extLst>
      <p:ext uri="{BB962C8B-B14F-4D97-AF65-F5344CB8AC3E}">
        <p14:creationId xmlns:p14="http://schemas.microsoft.com/office/powerpoint/2010/main" val="2645192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C9656206-7C11-AAEF-027F-5BFAB37A8236}"/>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E845CB68-19A9-3170-47D8-AEAA740162AE}"/>
              </a:ext>
            </a:extLst>
          </p:cNvPr>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lvl="0"/>
            <a:r>
              <a:rPr lang="en-GB"/>
              <a:t>Demo</a:t>
            </a:r>
            <a:endParaRPr/>
          </a:p>
        </p:txBody>
      </p:sp>
      <p:sp>
        <p:nvSpPr>
          <p:cNvPr id="95" name="Google Shape;95;p15">
            <a:extLst>
              <a:ext uri="{FF2B5EF4-FFF2-40B4-BE49-F238E27FC236}">
                <a16:creationId xmlns:a16="http://schemas.microsoft.com/office/drawing/2014/main" id="{E81D1C21-6851-08B6-939C-1E5BB37D29D7}"/>
              </a:ext>
            </a:extLst>
          </p:cNvPr>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a:extLst>
              <a:ext uri="{FF2B5EF4-FFF2-40B4-BE49-F238E27FC236}">
                <a16:creationId xmlns:a16="http://schemas.microsoft.com/office/drawing/2014/main" id="{F0F28112-3A4F-92B8-04F7-45AE5308F3E4}"/>
              </a:ext>
            </a:extLst>
          </p:cNvPr>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6</a:t>
            </a:r>
            <a:endParaRPr sz="3000">
              <a:solidFill>
                <a:srgbClr val="2E3037"/>
              </a:solidFill>
              <a:latin typeface="Quicksand"/>
              <a:ea typeface="Quicksand"/>
              <a:cs typeface="Quicksand"/>
              <a:sym typeface="Quicksand"/>
            </a:endParaRPr>
          </a:p>
        </p:txBody>
      </p:sp>
      <p:sp>
        <p:nvSpPr>
          <p:cNvPr id="97" name="Google Shape;97;p15">
            <a:extLst>
              <a:ext uri="{FF2B5EF4-FFF2-40B4-BE49-F238E27FC236}">
                <a16:creationId xmlns:a16="http://schemas.microsoft.com/office/drawing/2014/main" id="{907E27EF-75FD-BA88-E765-79F87BB63038}"/>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31</a:t>
            </a:fld>
            <a:endParaRPr/>
          </a:p>
        </p:txBody>
      </p:sp>
    </p:spTree>
    <p:extLst>
      <p:ext uri="{BB962C8B-B14F-4D97-AF65-F5344CB8AC3E}">
        <p14:creationId xmlns:p14="http://schemas.microsoft.com/office/powerpoint/2010/main" val="3479164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5B4D7743-098E-C4AE-D6ED-B092C9396F58}"/>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E436DF6D-39C5-B19D-8A76-483855323C61}"/>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32</a:t>
            </a:fld>
            <a:endParaRPr/>
          </a:p>
        </p:txBody>
      </p:sp>
      <p:sp>
        <p:nvSpPr>
          <p:cNvPr id="109" name="Google Shape;109;p17">
            <a:extLst>
              <a:ext uri="{FF2B5EF4-FFF2-40B4-BE49-F238E27FC236}">
                <a16:creationId xmlns:a16="http://schemas.microsoft.com/office/drawing/2014/main" id="{B63217A3-3281-7A2C-F1F4-740948857C4E}"/>
              </a:ext>
            </a:extLst>
          </p:cNvPr>
          <p:cNvSpPr txBox="1">
            <a:spLocks noGrp="1"/>
          </p:cNvSpPr>
          <p:nvPr>
            <p:ph type="body" idx="4294967295"/>
          </p:nvPr>
        </p:nvSpPr>
        <p:spPr>
          <a:xfrm>
            <a:off x="1403648" y="447514"/>
            <a:ext cx="6858000" cy="4248472"/>
          </a:xfrm>
          <a:prstGeom prst="rect">
            <a:avLst/>
          </a:prstGeom>
        </p:spPr>
        <p:txBody>
          <a:bodyPr spcFirstLastPara="1" wrap="square" lIns="91425" tIns="91425" rIns="91425" bIns="91425" anchor="t" anchorCtr="0">
            <a:noAutofit/>
          </a:bodyPr>
          <a:lstStyle/>
          <a:p>
            <a:pPr marL="0" indent="0">
              <a:buNone/>
            </a:pPr>
            <a:r>
              <a:rPr lang="en-GB" sz="1800"/>
              <a:t>The demo has 4 parts </a:t>
            </a:r>
            <a:r>
              <a:rPr lang="en" sz="1800"/>
              <a:t>(see References, [2])</a:t>
            </a:r>
            <a:r>
              <a:rPr lang="en-GB" sz="1800"/>
              <a:t>.</a:t>
            </a:r>
          </a:p>
          <a:p>
            <a:pPr marL="0" lvl="0" indent="0">
              <a:buNone/>
            </a:pPr>
            <a:r>
              <a:rPr lang="en-GB" sz="1800"/>
              <a:t>On the first part we perform a simple reasoning using abstract propositions.</a:t>
            </a:r>
          </a:p>
          <a:p>
            <a:pPr marL="0" lvl="0" indent="0">
              <a:buNone/>
            </a:pPr>
            <a:r>
              <a:rPr lang="en-GB" sz="1800"/>
              <a:t>On the second part we reframe the first scenario to illustrate the generalization of knowledge.</a:t>
            </a:r>
          </a:p>
          <a:p>
            <a:pPr marL="0" lvl="0" indent="0">
              <a:buNone/>
            </a:pPr>
            <a:r>
              <a:rPr lang="en-GB" sz="1800"/>
              <a:t>On the third part we illustrate planning using a single abstract proposition.</a:t>
            </a:r>
          </a:p>
          <a:p>
            <a:pPr marL="0" lvl="0" indent="0">
              <a:buNone/>
            </a:pPr>
            <a:r>
              <a:rPr lang="en-GB" sz="1800"/>
              <a:t>The last scenario demonstrates the use of different tools to solve a more complex problem.</a:t>
            </a:r>
          </a:p>
          <a:p>
            <a:pPr marL="0" lvl="0" indent="0">
              <a:buNone/>
            </a:pPr>
            <a:r>
              <a:rPr lang="en-GB" sz="1800"/>
              <a:t>All of these applications can be performed at any scale, since this capability is inherited from, and was already demonstrated, by the previous models (relational and logical reasoning models).</a:t>
            </a:r>
          </a:p>
        </p:txBody>
      </p:sp>
    </p:spTree>
    <p:extLst>
      <p:ext uri="{BB962C8B-B14F-4D97-AF65-F5344CB8AC3E}">
        <p14:creationId xmlns:p14="http://schemas.microsoft.com/office/powerpoint/2010/main" val="3458624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8B95EAC5-89EA-22AA-A678-20A96C041FF0}"/>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F6E31779-E8C8-1D3B-777D-34AC46BA8C8C}"/>
              </a:ext>
            </a:extLst>
          </p:cNvPr>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lvl="0"/>
            <a:r>
              <a:rPr lang="en-GB"/>
              <a:t>Dedication</a:t>
            </a:r>
            <a:endParaRPr/>
          </a:p>
        </p:txBody>
      </p:sp>
      <p:sp>
        <p:nvSpPr>
          <p:cNvPr id="95" name="Google Shape;95;p15">
            <a:extLst>
              <a:ext uri="{FF2B5EF4-FFF2-40B4-BE49-F238E27FC236}">
                <a16:creationId xmlns:a16="http://schemas.microsoft.com/office/drawing/2014/main" id="{EF86DA25-C327-766E-8508-06374D54A7C2}"/>
              </a:ext>
            </a:extLst>
          </p:cNvPr>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a:extLst>
              <a:ext uri="{FF2B5EF4-FFF2-40B4-BE49-F238E27FC236}">
                <a16:creationId xmlns:a16="http://schemas.microsoft.com/office/drawing/2014/main" id="{520139E7-7D65-A71E-129C-293ED7483534}"/>
              </a:ext>
            </a:extLst>
          </p:cNvPr>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7</a:t>
            </a:r>
            <a:endParaRPr sz="3000">
              <a:solidFill>
                <a:srgbClr val="2E3037"/>
              </a:solidFill>
              <a:latin typeface="Quicksand"/>
              <a:ea typeface="Quicksand"/>
              <a:cs typeface="Quicksand"/>
              <a:sym typeface="Quicksand"/>
            </a:endParaRPr>
          </a:p>
        </p:txBody>
      </p:sp>
      <p:sp>
        <p:nvSpPr>
          <p:cNvPr id="97" name="Google Shape;97;p15">
            <a:extLst>
              <a:ext uri="{FF2B5EF4-FFF2-40B4-BE49-F238E27FC236}">
                <a16:creationId xmlns:a16="http://schemas.microsoft.com/office/drawing/2014/main" id="{533EA328-9AE4-703F-A2C5-C71035462483}"/>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33</a:t>
            </a:fld>
            <a:endParaRPr/>
          </a:p>
        </p:txBody>
      </p:sp>
    </p:spTree>
    <p:extLst>
      <p:ext uri="{BB962C8B-B14F-4D97-AF65-F5344CB8AC3E}">
        <p14:creationId xmlns:p14="http://schemas.microsoft.com/office/powerpoint/2010/main" val="1034932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BE379581-5512-BC89-CA1B-287197B9C57F}"/>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12ED4968-9C13-6BD0-B1E4-DEBD91EE44F3}"/>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34</a:t>
            </a:fld>
            <a:endParaRPr/>
          </a:p>
        </p:txBody>
      </p:sp>
      <p:sp>
        <p:nvSpPr>
          <p:cNvPr id="109" name="Google Shape;109;p17">
            <a:extLst>
              <a:ext uri="{FF2B5EF4-FFF2-40B4-BE49-F238E27FC236}">
                <a16:creationId xmlns:a16="http://schemas.microsoft.com/office/drawing/2014/main" id="{129BF132-A45B-42A2-DB6B-E0C875DC4203}"/>
              </a:ext>
            </a:extLst>
          </p:cNvPr>
          <p:cNvSpPr txBox="1">
            <a:spLocks noGrp="1"/>
          </p:cNvSpPr>
          <p:nvPr>
            <p:ph type="body" idx="4294967295"/>
          </p:nvPr>
        </p:nvSpPr>
        <p:spPr>
          <a:xfrm>
            <a:off x="1403648" y="1475551"/>
            <a:ext cx="6858000" cy="2192397"/>
          </a:xfrm>
          <a:prstGeom prst="rect">
            <a:avLst/>
          </a:prstGeom>
        </p:spPr>
        <p:txBody>
          <a:bodyPr spcFirstLastPara="1" wrap="square" lIns="91425" tIns="91425" rIns="91425" bIns="91425" anchor="t" anchorCtr="0">
            <a:noAutofit/>
          </a:bodyPr>
          <a:lstStyle/>
          <a:p>
            <a:pPr marL="0" lvl="0" indent="0">
              <a:buNone/>
            </a:pPr>
            <a:r>
              <a:rPr lang="en-GB" sz="1800"/>
              <a:t>I dedicate this work to the noble Palestinian people.</a:t>
            </a:r>
          </a:p>
          <a:p>
            <a:pPr marL="0" lvl="0" indent="0">
              <a:buNone/>
            </a:pPr>
            <a:r>
              <a:rPr lang="en-GB" sz="1800"/>
              <a:t>The only fight worth fighting is for Truth and Freedom and Palestinians give example of this to the rest of the world.</a:t>
            </a:r>
          </a:p>
          <a:p>
            <a:pPr marL="0" lvl="0" indent="0">
              <a:buNone/>
            </a:pPr>
            <a:r>
              <a:rPr lang="en-GB" sz="1800"/>
              <a:t>Also a mention is due to all other victims of western abuse.</a:t>
            </a:r>
          </a:p>
        </p:txBody>
      </p:sp>
    </p:spTree>
    <p:extLst>
      <p:ext uri="{BB962C8B-B14F-4D97-AF65-F5344CB8AC3E}">
        <p14:creationId xmlns:p14="http://schemas.microsoft.com/office/powerpoint/2010/main" val="2489178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body" idx="1"/>
          </p:nvPr>
        </p:nvSpPr>
        <p:spPr>
          <a:xfrm>
            <a:off x="1682433" y="2072824"/>
            <a:ext cx="6700500" cy="113003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GB" sz="2400"/>
              <a:t>we do not think and talk about what we see; we see what we are able to think and talk about</a:t>
            </a:r>
            <a:r>
              <a:rPr lang="en" sz="2400"/>
              <a:t>.</a:t>
            </a:r>
            <a:endParaRPr sz="2400"/>
          </a:p>
        </p:txBody>
      </p:sp>
      <p:sp>
        <p:nvSpPr>
          <p:cNvPr id="103" name="Google Shape;103;p16"/>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rgbClr val="FFCC99"/>
                </a:solidFill>
              </a:rPr>
              <a:pPr marL="0" lvl="0" indent="0" algn="r" rtl="0">
                <a:spcBef>
                  <a:spcPts val="0"/>
                </a:spcBef>
                <a:spcAft>
                  <a:spcPts val="0"/>
                </a:spcAft>
                <a:buNone/>
              </a:pPr>
              <a:t>35</a:t>
            </a:fld>
            <a:endParaRPr>
              <a:solidFill>
                <a:srgbClr val="FFCC99"/>
              </a:solidFill>
            </a:endParaRPr>
          </a:p>
        </p:txBody>
      </p:sp>
      <p:sp>
        <p:nvSpPr>
          <p:cNvPr id="4" name="Rectangle 3"/>
          <p:cNvSpPr/>
          <p:nvPr/>
        </p:nvSpPr>
        <p:spPr>
          <a:xfrm>
            <a:off x="1763688" y="3435846"/>
            <a:ext cx="4572000" cy="307777"/>
          </a:xfrm>
          <a:prstGeom prst="rect">
            <a:avLst/>
          </a:prstGeom>
        </p:spPr>
        <p:txBody>
          <a:bodyPr>
            <a:spAutoFit/>
          </a:bodyPr>
          <a:lstStyle/>
          <a:p>
            <a:pPr marL="0" indent="0">
              <a:buNone/>
            </a:pPr>
            <a:r>
              <a:rPr lang="en-GB">
                <a:solidFill>
                  <a:schemeClr val="bg1"/>
                </a:solidFill>
              </a:rPr>
              <a:t>Edgar H. Shein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71618FFE-70C0-CB25-DCA5-8888986F0C8F}"/>
            </a:ext>
          </a:extLst>
        </p:cNvPr>
        <p:cNvGrpSpPr/>
        <p:nvPr/>
      </p:nvGrpSpPr>
      <p:grpSpPr>
        <a:xfrm>
          <a:off x="0" y="0"/>
          <a:ext cx="0" cy="0"/>
          <a:chOff x="0" y="0"/>
          <a:chExt cx="0" cy="0"/>
        </a:xfrm>
      </p:grpSpPr>
      <p:sp>
        <p:nvSpPr>
          <p:cNvPr id="94" name="Google Shape;94;p15">
            <a:extLst>
              <a:ext uri="{FF2B5EF4-FFF2-40B4-BE49-F238E27FC236}">
                <a16:creationId xmlns:a16="http://schemas.microsoft.com/office/drawing/2014/main" id="{BB2BEEA7-63B4-F1F9-8303-455EB71B378D}"/>
              </a:ext>
            </a:extLst>
          </p:cNvPr>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lvl="0"/>
            <a:r>
              <a:rPr lang="en-GB"/>
              <a:t>A word to the modern engineer</a:t>
            </a:r>
            <a:endParaRPr/>
          </a:p>
        </p:txBody>
      </p:sp>
      <p:sp>
        <p:nvSpPr>
          <p:cNvPr id="95" name="Google Shape;95;p15">
            <a:extLst>
              <a:ext uri="{FF2B5EF4-FFF2-40B4-BE49-F238E27FC236}">
                <a16:creationId xmlns:a16="http://schemas.microsoft.com/office/drawing/2014/main" id="{CE09A94B-3D5E-3B72-A75F-C48D9597ACA6}"/>
              </a:ext>
            </a:extLst>
          </p:cNvPr>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5">
            <a:extLst>
              <a:ext uri="{FF2B5EF4-FFF2-40B4-BE49-F238E27FC236}">
                <a16:creationId xmlns:a16="http://schemas.microsoft.com/office/drawing/2014/main" id="{58A956E0-A7A4-4E9E-F429-D45EB944C075}"/>
              </a:ext>
            </a:extLst>
          </p:cNvPr>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8</a:t>
            </a:r>
            <a:endParaRPr sz="3000">
              <a:solidFill>
                <a:srgbClr val="2E3037"/>
              </a:solidFill>
              <a:latin typeface="Quicksand"/>
              <a:ea typeface="Quicksand"/>
              <a:cs typeface="Quicksand"/>
              <a:sym typeface="Quicksand"/>
            </a:endParaRPr>
          </a:p>
        </p:txBody>
      </p:sp>
      <p:sp>
        <p:nvSpPr>
          <p:cNvPr id="97" name="Google Shape;97;p15">
            <a:extLst>
              <a:ext uri="{FF2B5EF4-FFF2-40B4-BE49-F238E27FC236}">
                <a16:creationId xmlns:a16="http://schemas.microsoft.com/office/drawing/2014/main" id="{58B44C83-90D4-5801-E4F0-B9D4C704DB37}"/>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36</a:t>
            </a:fld>
            <a:endParaRPr/>
          </a:p>
        </p:txBody>
      </p:sp>
    </p:spTree>
    <p:extLst>
      <p:ext uri="{BB962C8B-B14F-4D97-AF65-F5344CB8AC3E}">
        <p14:creationId xmlns:p14="http://schemas.microsoft.com/office/powerpoint/2010/main" val="4050632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98BECAF2-322E-DCC4-F1AE-60413220EBEC}"/>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EE518897-2DF9-BAB1-E7C1-E276742B9BD3}"/>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37</a:t>
            </a:fld>
            <a:endParaRPr/>
          </a:p>
        </p:txBody>
      </p:sp>
      <p:sp>
        <p:nvSpPr>
          <p:cNvPr id="109" name="Google Shape;109;p17">
            <a:extLst>
              <a:ext uri="{FF2B5EF4-FFF2-40B4-BE49-F238E27FC236}">
                <a16:creationId xmlns:a16="http://schemas.microsoft.com/office/drawing/2014/main" id="{DDAC8CA0-61F1-BE7B-1022-F1D2612BF1C2}"/>
              </a:ext>
            </a:extLst>
          </p:cNvPr>
          <p:cNvSpPr txBox="1">
            <a:spLocks noGrp="1"/>
          </p:cNvSpPr>
          <p:nvPr>
            <p:ph type="body" idx="4294967295"/>
          </p:nvPr>
        </p:nvSpPr>
        <p:spPr>
          <a:xfrm>
            <a:off x="1403648" y="739393"/>
            <a:ext cx="6858000" cy="3664713"/>
          </a:xfrm>
          <a:prstGeom prst="rect">
            <a:avLst/>
          </a:prstGeom>
        </p:spPr>
        <p:txBody>
          <a:bodyPr spcFirstLastPara="1" wrap="square" lIns="91425" tIns="91425" rIns="91425" bIns="91425" anchor="t" anchorCtr="0">
            <a:noAutofit/>
          </a:bodyPr>
          <a:lstStyle/>
          <a:p>
            <a:pPr marL="0" lvl="0" indent="0">
              <a:buNone/>
            </a:pPr>
            <a:r>
              <a:rPr lang="en-GB" sz="1800"/>
              <a:t>What modern engineers call “artificial intelligence” is a fixed geometry probabilistic machine.</a:t>
            </a:r>
          </a:p>
          <a:p>
            <a:pPr marL="0" lvl="0" indent="0">
              <a:buNone/>
            </a:pPr>
            <a:r>
              <a:rPr lang="en-GB" sz="1800"/>
              <a:t>The new approach for true machine cognition is a dynamic and generative geometric system with mathematical precision.</a:t>
            </a:r>
          </a:p>
          <a:p>
            <a:pPr marL="0" lvl="0" indent="0">
              <a:buNone/>
            </a:pPr>
            <a:r>
              <a:rPr lang="en-GB" sz="1800"/>
              <a:t>One guessworks, the other just works.</a:t>
            </a:r>
          </a:p>
          <a:p>
            <a:pPr marL="0" lvl="0" indent="0">
              <a:buNone/>
            </a:pPr>
            <a:r>
              <a:rPr lang="en-GB" sz="1800"/>
              <a:t>One offers statistical prediction, the other mathematical precision.</a:t>
            </a:r>
          </a:p>
          <a:p>
            <a:pPr marL="0" lvl="0" indent="0">
              <a:buNone/>
            </a:pPr>
            <a:r>
              <a:rPr lang="en-GB" sz="1800"/>
              <a:t>One makes up truths, the other is the only single definition of Truth in a computer system.</a:t>
            </a:r>
          </a:p>
        </p:txBody>
      </p:sp>
    </p:spTree>
    <p:extLst>
      <p:ext uri="{BB962C8B-B14F-4D97-AF65-F5344CB8AC3E}">
        <p14:creationId xmlns:p14="http://schemas.microsoft.com/office/powerpoint/2010/main" val="1353239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2A399D66-49B3-F427-02ED-5F759CD26518}"/>
            </a:ext>
          </a:extLst>
        </p:cNvPr>
        <p:cNvGrpSpPr/>
        <p:nvPr/>
      </p:nvGrpSpPr>
      <p:grpSpPr>
        <a:xfrm>
          <a:off x="0" y="0"/>
          <a:ext cx="0" cy="0"/>
          <a:chOff x="0" y="0"/>
          <a:chExt cx="0" cy="0"/>
        </a:xfrm>
      </p:grpSpPr>
      <p:sp>
        <p:nvSpPr>
          <p:cNvPr id="110" name="Google Shape;110;p17">
            <a:extLst>
              <a:ext uri="{FF2B5EF4-FFF2-40B4-BE49-F238E27FC236}">
                <a16:creationId xmlns:a16="http://schemas.microsoft.com/office/drawing/2014/main" id="{55EAF4BF-CBB2-EEB7-8737-5EA5AC511C05}"/>
              </a:ext>
            </a:extLst>
          </p:cNvPr>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38</a:t>
            </a:fld>
            <a:endParaRPr/>
          </a:p>
        </p:txBody>
      </p:sp>
      <p:sp>
        <p:nvSpPr>
          <p:cNvPr id="109" name="Google Shape;109;p17">
            <a:extLst>
              <a:ext uri="{FF2B5EF4-FFF2-40B4-BE49-F238E27FC236}">
                <a16:creationId xmlns:a16="http://schemas.microsoft.com/office/drawing/2014/main" id="{87543DED-F935-077A-6292-98BCA35E8D7B}"/>
              </a:ext>
            </a:extLst>
          </p:cNvPr>
          <p:cNvSpPr txBox="1">
            <a:spLocks noGrp="1"/>
          </p:cNvSpPr>
          <p:nvPr>
            <p:ph type="body" idx="4294967295"/>
          </p:nvPr>
        </p:nvSpPr>
        <p:spPr>
          <a:xfrm>
            <a:off x="1403648" y="1275606"/>
            <a:ext cx="6858000" cy="2376264"/>
          </a:xfrm>
          <a:prstGeom prst="rect">
            <a:avLst/>
          </a:prstGeom>
        </p:spPr>
        <p:txBody>
          <a:bodyPr spcFirstLastPara="1" wrap="square" lIns="91425" tIns="91425" rIns="91425" bIns="91425" anchor="t" anchorCtr="0">
            <a:noAutofit/>
          </a:bodyPr>
          <a:lstStyle/>
          <a:p>
            <a:pPr marL="0" lvl="0" indent="0">
              <a:buNone/>
            </a:pPr>
            <a:r>
              <a:rPr lang="en-GB" sz="1800"/>
              <a:t>One emulates complex behaviours and automates regulation, the other performs executive decision making.</a:t>
            </a:r>
          </a:p>
          <a:p>
            <a:pPr marL="0" lvl="0" indent="0">
              <a:buNone/>
            </a:pPr>
            <a:r>
              <a:rPr lang="en-GB" sz="1800"/>
              <a:t>One provides statistically relevant data, the other offers creative order.</a:t>
            </a:r>
          </a:p>
          <a:p>
            <a:pPr marL="0" lvl="0" indent="0">
              <a:buNone/>
            </a:pPr>
            <a:r>
              <a:rPr lang="en-GB" sz="1800"/>
              <a:t>One stagnates and imprisons within statistical significance, the other builds the foundation for continuous improvement.</a:t>
            </a:r>
          </a:p>
        </p:txBody>
      </p:sp>
    </p:spTree>
    <p:extLst>
      <p:ext uri="{BB962C8B-B14F-4D97-AF65-F5344CB8AC3E}">
        <p14:creationId xmlns:p14="http://schemas.microsoft.com/office/powerpoint/2010/main" val="988689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72138307-B64F-E0C8-17DD-8069F9AC46B4}"/>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835080F6-B067-2D6E-7209-D5D664E5674C}"/>
              </a:ext>
            </a:extLst>
          </p:cNvPr>
          <p:cNvSpPr txBox="1">
            <a:spLocks noGrp="1"/>
          </p:cNvSpPr>
          <p:nvPr>
            <p:ph type="body" idx="1"/>
          </p:nvPr>
        </p:nvSpPr>
        <p:spPr>
          <a:xfrm>
            <a:off x="1682433" y="2072824"/>
            <a:ext cx="6700500" cy="113003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GB" sz="2400"/>
              <a:t>these people have been hanging around zeros and ones too long</a:t>
            </a:r>
            <a:r>
              <a:rPr lang="en" sz="2400"/>
              <a:t>.</a:t>
            </a:r>
            <a:endParaRPr sz="2400"/>
          </a:p>
        </p:txBody>
      </p:sp>
      <p:sp>
        <p:nvSpPr>
          <p:cNvPr id="103" name="Google Shape;103;p16">
            <a:extLst>
              <a:ext uri="{FF2B5EF4-FFF2-40B4-BE49-F238E27FC236}">
                <a16:creationId xmlns:a16="http://schemas.microsoft.com/office/drawing/2014/main" id="{72A668FA-613C-91C7-DFAF-3CCC6C61D3D6}"/>
              </a:ext>
            </a:extLst>
          </p:cNvPr>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rgbClr val="FFCC99"/>
                </a:solidFill>
              </a:rPr>
              <a:pPr marL="0" lvl="0" indent="0" algn="r" rtl="0">
                <a:spcBef>
                  <a:spcPts val="0"/>
                </a:spcBef>
                <a:spcAft>
                  <a:spcPts val="0"/>
                </a:spcAft>
                <a:buNone/>
              </a:pPr>
              <a:t>39</a:t>
            </a:fld>
            <a:endParaRPr>
              <a:solidFill>
                <a:srgbClr val="FFCC99"/>
              </a:solidFill>
            </a:endParaRPr>
          </a:p>
        </p:txBody>
      </p:sp>
      <p:sp>
        <p:nvSpPr>
          <p:cNvPr id="4" name="Rectangle 3">
            <a:extLst>
              <a:ext uri="{FF2B5EF4-FFF2-40B4-BE49-F238E27FC236}">
                <a16:creationId xmlns:a16="http://schemas.microsoft.com/office/drawing/2014/main" id="{8134FDCF-4E9E-A7C4-5627-8858E9A8339D}"/>
              </a:ext>
            </a:extLst>
          </p:cNvPr>
          <p:cNvSpPr/>
          <p:nvPr/>
        </p:nvSpPr>
        <p:spPr>
          <a:xfrm>
            <a:off x="1763688" y="3435846"/>
            <a:ext cx="4572000" cy="307777"/>
          </a:xfrm>
          <a:prstGeom prst="rect">
            <a:avLst/>
          </a:prstGeom>
        </p:spPr>
        <p:txBody>
          <a:bodyPr>
            <a:spAutoFit/>
          </a:bodyPr>
          <a:lstStyle/>
          <a:p>
            <a:pPr marL="0" indent="0">
              <a:buNone/>
            </a:pPr>
            <a:r>
              <a:rPr lang="en-GB">
                <a:solidFill>
                  <a:schemeClr val="bg1"/>
                </a:solidFill>
              </a:rPr>
              <a:t>Don Reinertsen</a:t>
            </a:r>
          </a:p>
        </p:txBody>
      </p:sp>
    </p:spTree>
    <p:extLst>
      <p:ext uri="{BB962C8B-B14F-4D97-AF65-F5344CB8AC3E}">
        <p14:creationId xmlns:p14="http://schemas.microsoft.com/office/powerpoint/2010/main" val="1364982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a:t>the 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5"/>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REFERENCES</a:t>
            </a:r>
            <a:endParaRPr/>
          </a:p>
        </p:txBody>
      </p:sp>
      <p:sp>
        <p:nvSpPr>
          <p:cNvPr id="344" name="Google Shape;344;p35"/>
          <p:cNvSpPr txBox="1">
            <a:spLocks noGrp="1"/>
          </p:cNvSpPr>
          <p:nvPr>
            <p:ph type="body" idx="1"/>
          </p:nvPr>
        </p:nvSpPr>
        <p:spPr>
          <a:xfrm>
            <a:off x="1192762" y="1851670"/>
            <a:ext cx="6858000" cy="2160240"/>
          </a:xfrm>
          <a:prstGeom prst="rect">
            <a:avLst/>
          </a:prstGeom>
        </p:spPr>
        <p:txBody>
          <a:bodyPr spcFirstLastPara="1" wrap="square" lIns="91425" tIns="91425" rIns="91425" bIns="91425" anchor="t" anchorCtr="0">
            <a:noAutofit/>
          </a:bodyPr>
          <a:lstStyle/>
          <a:p>
            <a:pPr marL="449263" lvl="0" indent="-373063">
              <a:lnSpc>
                <a:spcPct val="115000"/>
              </a:lnSpc>
              <a:buSzPts val="2400"/>
              <a:buNone/>
            </a:pPr>
            <a:r>
              <a:rPr lang="en-GB" sz="1800">
                <a:solidFill>
                  <a:srgbClr val="F3F3F3"/>
                </a:solidFill>
              </a:rPr>
              <a:t>[1] </a:t>
            </a:r>
            <a:r>
              <a:rPr lang="en-GB" sz="1800">
                <a:solidFill>
                  <a:schemeClr val="bg1"/>
                </a:solidFill>
                <a:hlinkClick r:id="rId3">
                  <a:extLst>
                    <a:ext uri="{A12FA001-AC4F-418D-AE19-62706E023703}">
                      <ahyp:hlinkClr xmlns:ahyp="http://schemas.microsoft.com/office/drawing/2018/hyperlinkcolor" val="tx"/>
                    </a:ext>
                  </a:extLst>
                </a:hlinkClick>
              </a:rPr>
              <a:t>New Approach for True </a:t>
            </a:r>
            <a:r>
              <a:rPr lang="en-GB" sz="1800" u="sng">
                <a:solidFill>
                  <a:schemeClr val="bg1"/>
                </a:solidFill>
                <a:hlinkClick r:id="rId3">
                  <a:extLst>
                    <a:ext uri="{A12FA001-AC4F-418D-AE19-62706E023703}">
                      <ahyp:hlinkClr xmlns:ahyp="http://schemas.microsoft.com/office/drawing/2018/hyperlinkcolor" val="tx"/>
                    </a:ext>
                  </a:extLst>
                </a:hlinkClick>
              </a:rPr>
              <a:t>Machine R</a:t>
            </a:r>
            <a:r>
              <a:rPr lang="en-GB" sz="1800" u="sng">
                <a:solidFill>
                  <a:schemeClr val="bg1"/>
                </a:solidFill>
              </a:rPr>
              <a:t>easoning</a:t>
            </a:r>
            <a:r>
              <a:rPr lang="en-GB" sz="1800">
                <a:solidFill>
                  <a:srgbClr val="F3F3F3"/>
                </a:solidFill>
              </a:rPr>
              <a:t>, Mário Vicente, March </a:t>
            </a:r>
            <a:r>
              <a:rPr lang="en-GB" sz="1800"/>
              <a:t>7</a:t>
            </a:r>
            <a:r>
              <a:rPr lang="en-GB" sz="1800" baseline="30000"/>
              <a:t>th</a:t>
            </a:r>
            <a:r>
              <a:rPr lang="en-GB" sz="1800">
                <a:solidFill>
                  <a:srgbClr val="F3F3F3"/>
                </a:solidFill>
              </a:rPr>
              <a:t> 2025 </a:t>
            </a:r>
          </a:p>
          <a:p>
            <a:pPr marL="449263" indent="-373063">
              <a:lnSpc>
                <a:spcPct val="115000"/>
              </a:lnSpc>
              <a:buSzPts val="2400"/>
              <a:buNone/>
            </a:pPr>
            <a:r>
              <a:rPr lang="en" sz="1800">
                <a:solidFill>
                  <a:srgbClr val="F3F3F3"/>
                </a:solidFill>
              </a:rPr>
              <a:t>[2]</a:t>
            </a:r>
            <a:r>
              <a:rPr lang="en-GB" sz="1800"/>
              <a:t> </a:t>
            </a:r>
            <a:r>
              <a:rPr lang="en-GB" sz="1800">
                <a:solidFill>
                  <a:schemeClr val="bg1"/>
                </a:solidFill>
                <a:hlinkClick r:id="rId4">
                  <a:extLst>
                    <a:ext uri="{A12FA001-AC4F-418D-AE19-62706E023703}">
                      <ahyp:hlinkClr xmlns:ahyp="http://schemas.microsoft.com/office/drawing/2018/hyperlinkcolor" val="tx"/>
                    </a:ext>
                  </a:extLst>
                </a:hlinkClick>
              </a:rPr>
              <a:t>New Approach for True Machine Cognition</a:t>
            </a:r>
            <a:r>
              <a:rPr lang="en-GB" sz="1800"/>
              <a:t>, Mário Vicente, February 7</a:t>
            </a:r>
            <a:r>
              <a:rPr lang="en-GB" sz="1800" baseline="30000"/>
              <a:t>th</a:t>
            </a:r>
            <a:r>
              <a:rPr lang="en-GB" sz="1800"/>
              <a:t> 2026</a:t>
            </a:r>
            <a:endParaRPr lang="en" sz="1800">
              <a:solidFill>
                <a:srgbClr val="F3F3F3"/>
              </a:solidFill>
            </a:endParaRPr>
          </a:p>
          <a:p>
            <a:pPr marL="449263" lvl="0" indent="-373063">
              <a:lnSpc>
                <a:spcPct val="115000"/>
              </a:lnSpc>
              <a:buSzPts val="2400"/>
              <a:buNone/>
            </a:pPr>
            <a:r>
              <a:rPr lang="en" sz="1800">
                <a:solidFill>
                  <a:srgbClr val="F3F3F3"/>
                </a:solidFill>
              </a:rPr>
              <a:t>[3] Presentation template by Slides Carnival</a:t>
            </a:r>
            <a:endParaRPr lang="en"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5"/>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ADDITIONAL INFORMATION</a:t>
            </a:r>
            <a:endParaRPr/>
          </a:p>
        </p:txBody>
      </p:sp>
      <p:sp>
        <p:nvSpPr>
          <p:cNvPr id="344" name="Google Shape;344;p35"/>
          <p:cNvSpPr txBox="1">
            <a:spLocks noGrp="1"/>
          </p:cNvSpPr>
          <p:nvPr>
            <p:ph type="body" idx="1"/>
          </p:nvPr>
        </p:nvSpPr>
        <p:spPr>
          <a:xfrm>
            <a:off x="1165475" y="908095"/>
            <a:ext cx="6858000" cy="3725700"/>
          </a:xfrm>
          <a:prstGeom prst="rect">
            <a:avLst/>
          </a:prstGeom>
        </p:spPr>
        <p:txBody>
          <a:bodyPr spcFirstLastPara="1" wrap="square" lIns="91425" tIns="91425" rIns="91425" bIns="91425" anchor="t" anchorCtr="0">
            <a:noAutofit/>
          </a:bodyPr>
          <a:lstStyle/>
          <a:p>
            <a:pPr lvl="0" indent="-381000">
              <a:lnSpc>
                <a:spcPct val="115000"/>
              </a:lnSpc>
              <a:buSzPts val="2400"/>
            </a:pPr>
            <a:r>
              <a:rPr lang="en-GB" sz="2000"/>
              <a:t>t</a:t>
            </a:r>
            <a:r>
              <a:rPr lang="en-GB" sz="2000">
                <a:solidFill>
                  <a:srgbClr val="F3F3F3"/>
                </a:solidFill>
              </a:rPr>
              <a:t>his presentation was made public at February 7</a:t>
            </a:r>
            <a:r>
              <a:rPr lang="en-GB" sz="2000" baseline="30000"/>
              <a:t>th</a:t>
            </a:r>
            <a:r>
              <a:rPr lang="en-GB" sz="2000"/>
              <a:t> 2026</a:t>
            </a:r>
            <a:r>
              <a:rPr lang="en" sz="2000"/>
              <a:t> and this fact is to be considered for any related patent proposals</a:t>
            </a:r>
          </a:p>
          <a:p>
            <a:pPr lvl="0" indent="-381000">
              <a:lnSpc>
                <a:spcPct val="115000"/>
              </a:lnSpc>
              <a:buSzPts val="2400"/>
            </a:pPr>
            <a:r>
              <a:rPr lang="en" sz="2000"/>
              <a:t>t</a:t>
            </a:r>
            <a:r>
              <a:rPr lang="en" sz="2000">
                <a:solidFill>
                  <a:srgbClr val="F3F3F3"/>
                </a:solidFill>
              </a:rPr>
              <a:t>he </a:t>
            </a:r>
            <a:r>
              <a:rPr lang="en" sz="2000"/>
              <a:t>new approach</a:t>
            </a:r>
            <a:r>
              <a:rPr lang="en" sz="2000">
                <a:solidFill>
                  <a:srgbClr val="F3F3F3"/>
                </a:solidFill>
              </a:rPr>
              <a:t> is not a comercial designation</a:t>
            </a:r>
          </a:p>
          <a:p>
            <a:pPr lvl="0" indent="-381000">
              <a:lnSpc>
                <a:spcPct val="115000"/>
              </a:lnSpc>
              <a:buSzPts val="2400"/>
            </a:pPr>
            <a:r>
              <a:rPr lang="en" sz="2000"/>
              <a:t>this presentation is not comercial and does not feature a comercial product or service, currently or  future</a:t>
            </a:r>
          </a:p>
          <a:p>
            <a:pPr lvl="0" indent="-381000">
              <a:lnSpc>
                <a:spcPct val="115000"/>
              </a:lnSpc>
              <a:buSzPts val="2400"/>
            </a:pPr>
            <a:r>
              <a:rPr lang="en" sz="2000"/>
              <a:t>a</a:t>
            </a:r>
            <a:r>
              <a:rPr lang="en" sz="2000">
                <a:solidFill>
                  <a:srgbClr val="F3F3F3"/>
                </a:solidFill>
              </a:rPr>
              <a:t> proof of concept demonstration can be provided upon request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4"/>
          <p:cNvSpPr txBox="1">
            <a:spLocks noGrp="1"/>
          </p:cNvSpPr>
          <p:nvPr>
            <p:ph type="ctrTitle" idx="4294967295"/>
          </p:nvPr>
        </p:nvSpPr>
        <p:spPr>
          <a:xfrm>
            <a:off x="2002275" y="1259888"/>
            <a:ext cx="66714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b="1">
                <a:solidFill>
                  <a:schemeClr val="dk1"/>
                </a:solidFill>
              </a:rPr>
              <a:t>Author</a:t>
            </a:r>
            <a:endParaRPr sz="2200" b="1">
              <a:solidFill>
                <a:schemeClr val="dk1"/>
              </a:solidFill>
            </a:endParaRPr>
          </a:p>
        </p:txBody>
      </p:sp>
      <p:sp>
        <p:nvSpPr>
          <p:cNvPr id="86" name="Google Shape;86;p14"/>
          <p:cNvSpPr txBox="1">
            <a:spLocks noGrp="1"/>
          </p:cNvSpPr>
          <p:nvPr>
            <p:ph type="subTitle" idx="4294967295"/>
          </p:nvPr>
        </p:nvSpPr>
        <p:spPr>
          <a:xfrm>
            <a:off x="2002275" y="2266988"/>
            <a:ext cx="6671400" cy="6096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sz="3600" b="1">
                <a:solidFill>
                  <a:schemeClr val="lt2"/>
                </a:solidFill>
              </a:rPr>
              <a:t>Mário Vicente</a:t>
            </a:r>
            <a:endParaRPr sz="3600" b="1">
              <a:solidFill>
                <a:schemeClr val="lt2"/>
              </a:solidFill>
            </a:endParaRPr>
          </a:p>
        </p:txBody>
      </p:sp>
      <p:sp>
        <p:nvSpPr>
          <p:cNvPr id="87" name="Google Shape;87;p14"/>
          <p:cNvSpPr txBox="1">
            <a:spLocks noGrp="1"/>
          </p:cNvSpPr>
          <p:nvPr>
            <p:ph type="body" idx="4294967295"/>
          </p:nvPr>
        </p:nvSpPr>
        <p:spPr>
          <a:xfrm>
            <a:off x="2000232" y="2857502"/>
            <a:ext cx="6671400" cy="178595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200">
                <a:solidFill>
                  <a:schemeClr val="lt2"/>
                </a:solidFill>
              </a:rPr>
              <a:t>you can find me at </a:t>
            </a:r>
          </a:p>
          <a:p>
            <a:pPr marL="0" lvl="0" indent="0" algn="l" rtl="0">
              <a:spcBef>
                <a:spcPts val="600"/>
              </a:spcBef>
              <a:spcAft>
                <a:spcPts val="0"/>
              </a:spcAft>
              <a:buNone/>
            </a:pPr>
            <a:r>
              <a:rPr lang="en" sz="2200">
                <a:solidFill>
                  <a:schemeClr val="lt2"/>
                </a:solidFill>
              </a:rPr>
              <a:t>    https://mariovicente.ltd</a:t>
            </a:r>
          </a:p>
          <a:p>
            <a:pPr marL="0" lvl="0" indent="0" algn="l" rtl="0">
              <a:spcBef>
                <a:spcPts val="600"/>
              </a:spcBef>
              <a:spcAft>
                <a:spcPts val="0"/>
              </a:spcAft>
              <a:buNone/>
            </a:pPr>
            <a:r>
              <a:rPr lang="en" sz="2200">
                <a:solidFill>
                  <a:schemeClr val="lt2"/>
                </a:solidFill>
              </a:rPr>
              <a:t>    contact@mariovicente.ltd</a:t>
            </a:r>
            <a:endParaRPr sz="2200">
              <a:solidFill>
                <a:schemeClr val="lt2"/>
              </a:solidFill>
            </a:endParaRPr>
          </a:p>
        </p:txBody>
      </p:sp>
      <p:pic>
        <p:nvPicPr>
          <p:cNvPr id="88" name="Google Shape;88;p14"/>
          <p:cNvPicPr preferRelativeResize="0"/>
          <p:nvPr/>
        </p:nvPicPr>
        <p:blipFill>
          <a:blip r:embed="rId3"/>
          <a:stretch>
            <a:fillRect/>
          </a:stretch>
        </p:blipFill>
        <p:spPr>
          <a:xfrm>
            <a:off x="398212" y="2014800"/>
            <a:ext cx="1091167" cy="1113900"/>
          </a:xfrm>
          <a:prstGeom prst="ellipse">
            <a:avLst/>
          </a:prstGeom>
          <a:noFill/>
          <a:ln w="9525" cap="flat" cmpd="sng">
            <a:solidFill>
              <a:srgbClr val="2E3037"/>
            </a:solidFill>
            <a:prstDash val="solid"/>
            <a:round/>
            <a:headEnd type="none" w="sm" len="sm"/>
            <a:tailEnd type="none" w="sm" len="sm"/>
          </a:ln>
        </p:spPr>
      </p:pic>
      <p:grpSp>
        <p:nvGrpSpPr>
          <p:cNvPr id="7" name="Google Shape;240;p29"/>
          <p:cNvGrpSpPr/>
          <p:nvPr/>
        </p:nvGrpSpPr>
        <p:grpSpPr>
          <a:xfrm>
            <a:off x="2071670" y="3929072"/>
            <a:ext cx="213826" cy="168364"/>
            <a:chOff x="1236875" y="1623900"/>
            <a:chExt cx="465200" cy="455475"/>
          </a:xfrm>
        </p:grpSpPr>
        <p:sp>
          <p:nvSpPr>
            <p:cNvPr id="8" name="Google Shape;241;p29"/>
            <p:cNvSpPr/>
            <p:nvPr/>
          </p:nvSpPr>
          <p:spPr>
            <a:xfrm>
              <a:off x="1236875"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42;p29"/>
            <p:cNvSpPr/>
            <p:nvPr/>
          </p:nvSpPr>
          <p:spPr>
            <a:xfrm>
              <a:off x="1244800"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43;p29"/>
            <p:cNvSpPr/>
            <p:nvPr/>
          </p:nvSpPr>
          <p:spPr>
            <a:xfrm>
              <a:off x="1236875"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44;p29"/>
            <p:cNvSpPr/>
            <p:nvPr/>
          </p:nvSpPr>
          <p:spPr>
            <a:xfrm>
              <a:off x="1330025" y="1750550"/>
              <a:ext cx="278900" cy="110850"/>
            </a:xfrm>
            <a:custGeom>
              <a:avLst/>
              <a:gdLst/>
              <a:ahLst/>
              <a:cxnLst/>
              <a:rect l="l" t="t" r="r" b="b"/>
              <a:pathLst>
                <a:path w="11156" h="4434" fill="none" extrusionOk="0">
                  <a:moveTo>
                    <a:pt x="1" y="4433"/>
                  </a:moveTo>
                  <a:lnTo>
                    <a:pt x="1" y="1"/>
                  </a:lnTo>
                  <a:lnTo>
                    <a:pt x="11155" y="1"/>
                  </a:lnTo>
                  <a:lnTo>
                    <a:pt x="11155" y="443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45;p29"/>
            <p:cNvSpPr/>
            <p:nvPr/>
          </p:nvSpPr>
          <p:spPr>
            <a:xfrm>
              <a:off x="1402500" y="1810225"/>
              <a:ext cx="133975" cy="25"/>
            </a:xfrm>
            <a:custGeom>
              <a:avLst/>
              <a:gdLst/>
              <a:ahLst/>
              <a:cxnLst/>
              <a:rect l="l" t="t" r="r" b="b"/>
              <a:pathLst>
                <a:path w="5359" h="1" fill="none" extrusionOk="0">
                  <a:moveTo>
                    <a:pt x="0" y="0"/>
                  </a:moveTo>
                  <a:lnTo>
                    <a:pt x="535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46;p29"/>
            <p:cNvSpPr/>
            <p:nvPr/>
          </p:nvSpPr>
          <p:spPr>
            <a:xfrm>
              <a:off x="1402500" y="1844325"/>
              <a:ext cx="133975" cy="25"/>
            </a:xfrm>
            <a:custGeom>
              <a:avLst/>
              <a:gdLst/>
              <a:ahLst/>
              <a:cxnLst/>
              <a:rect l="l" t="t" r="r" b="b"/>
              <a:pathLst>
                <a:path w="5359" h="1" fill="none" extrusionOk="0">
                  <a:moveTo>
                    <a:pt x="0" y="0"/>
                  </a:moveTo>
                  <a:lnTo>
                    <a:pt x="535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47;p29"/>
            <p:cNvSpPr/>
            <p:nvPr/>
          </p:nvSpPr>
          <p:spPr>
            <a:xfrm>
              <a:off x="1402500" y="1878425"/>
              <a:ext cx="85250" cy="25"/>
            </a:xfrm>
            <a:custGeom>
              <a:avLst/>
              <a:gdLst/>
              <a:ahLst/>
              <a:cxnLst/>
              <a:rect l="l" t="t" r="r" b="b"/>
              <a:pathLst>
                <a:path w="3410" h="1" fill="none" extrusionOk="0">
                  <a:moveTo>
                    <a:pt x="0" y="0"/>
                  </a:moveTo>
                  <a:lnTo>
                    <a:pt x="341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65;p29"/>
          <p:cNvGrpSpPr/>
          <p:nvPr/>
        </p:nvGrpSpPr>
        <p:grpSpPr>
          <a:xfrm>
            <a:off x="2071670" y="3500444"/>
            <a:ext cx="202071" cy="162506"/>
            <a:chOff x="2594050" y="1631825"/>
            <a:chExt cx="439625" cy="439625"/>
          </a:xfrm>
        </p:grpSpPr>
        <p:sp>
          <p:nvSpPr>
            <p:cNvPr id="16" name="Google Shape;266;p29"/>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67;p29"/>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8;p29"/>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9;p29"/>
            <p:cNvSpPr/>
            <p:nvPr/>
          </p:nvSpPr>
          <p:spPr>
            <a:xfrm>
              <a:off x="2801675" y="1740825"/>
              <a:ext cx="49950" cy="49950"/>
            </a:xfrm>
            <a:custGeom>
              <a:avLst/>
              <a:gdLst/>
              <a:ahLst/>
              <a:cxnLst/>
              <a:rect l="l" t="t" r="r" b="b"/>
              <a:pathLst>
                <a:path w="1998" h="1998" fill="none" extrusionOk="0">
                  <a:moveTo>
                    <a:pt x="1" y="1997"/>
                  </a:moveTo>
                  <a:lnTo>
                    <a:pt x="199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Eleanor template">
  <a:themeElements>
    <a:clrScheme name="Custom 347">
      <a:dk1>
        <a:srgbClr val="2E3037"/>
      </a:dk1>
      <a:lt1>
        <a:srgbClr val="FFFFFF"/>
      </a:lt1>
      <a:dk2>
        <a:srgbClr val="666666"/>
      </a:dk2>
      <a:lt2>
        <a:srgbClr val="F3F3F3"/>
      </a:lt2>
      <a:accent1>
        <a:srgbClr val="39C0BA"/>
      </a:accent1>
      <a:accent2>
        <a:srgbClr val="90E6E2"/>
      </a:accent2>
      <a:accent3>
        <a:srgbClr val="F35B69"/>
      </a:accent3>
      <a:accent4>
        <a:srgbClr val="FAB2B9"/>
      </a:accent4>
      <a:accent5>
        <a:srgbClr val="999FA9"/>
      </a:accent5>
      <a:accent6>
        <a:srgbClr val="E2E7EE"/>
      </a:accent6>
      <a:hlink>
        <a:srgbClr val="39C0B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TotalTime>
  <Words>2579</Words>
  <Application>Microsoft Office PowerPoint</Application>
  <PresentationFormat>On-screen Show (16:9)</PresentationFormat>
  <Paragraphs>191</Paragraphs>
  <Slides>43</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Quicksand</vt:lpstr>
      <vt:lpstr>Wingdings</vt:lpstr>
      <vt:lpstr>Eleanor template</vt:lpstr>
      <vt:lpstr>new approach</vt:lpstr>
      <vt:lpstr>PowerPoint Presentation</vt:lpstr>
      <vt:lpstr>Cognition</vt:lpstr>
      <vt:lpstr>definition of Cognition</vt:lpstr>
      <vt:lpstr>PowerPoint Presentation</vt:lpstr>
      <vt:lpstr>PowerPoint Presentation</vt:lpstr>
      <vt:lpstr>PowerPoint Presentation</vt:lpstr>
      <vt:lpstr>PowerPoint Presentation</vt:lpstr>
      <vt:lpstr>What is the new approach?</vt:lpstr>
      <vt:lpstr>PowerPoint Presentation</vt:lpstr>
      <vt:lpstr>PowerPoint Presentation</vt:lpstr>
      <vt:lpstr>Features</vt:lpstr>
      <vt:lpstr>Features</vt:lpstr>
      <vt:lpstr>Features</vt:lpstr>
      <vt:lpstr>Features</vt:lpstr>
      <vt:lpstr>Features</vt:lpstr>
      <vt:lpstr>Features</vt:lpstr>
      <vt:lpstr>Features</vt:lpstr>
      <vt:lpstr>Features</vt:lpstr>
      <vt:lpstr>Illustration</vt:lpstr>
      <vt:lpstr>PowerPoint Presentation</vt:lpstr>
      <vt:lpstr>PowerPoint Presentation</vt:lpstr>
      <vt:lpstr>PowerPoint Presentation</vt:lpstr>
      <vt:lpstr>What the new approach proves</vt:lpstr>
      <vt:lpstr>PowerPoint Presentation</vt:lpstr>
      <vt:lpstr>PowerPoint Presentation</vt:lpstr>
      <vt:lpstr>Beyond cognition</vt:lpstr>
      <vt:lpstr>PowerPoint Presentation</vt:lpstr>
      <vt:lpstr>PowerPoint Presentation</vt:lpstr>
      <vt:lpstr>PowerPoint Presentation</vt:lpstr>
      <vt:lpstr>Demo</vt:lpstr>
      <vt:lpstr>PowerPoint Presentation</vt:lpstr>
      <vt:lpstr>Dedication</vt:lpstr>
      <vt:lpstr>PowerPoint Presentation</vt:lpstr>
      <vt:lpstr>PowerPoint Presentation</vt:lpstr>
      <vt:lpstr>A word to the modern engineer</vt:lpstr>
      <vt:lpstr>PowerPoint Presentation</vt:lpstr>
      <vt:lpstr>PowerPoint Presentation</vt:lpstr>
      <vt:lpstr>PowerPoint Presentation</vt:lpstr>
      <vt:lpstr>the end</vt:lpstr>
      <vt:lpstr>REFERENCES</vt:lpstr>
      <vt:lpstr>ADDITIONAL INFORMATION</vt:lpstr>
      <vt:lpstr>Author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vicente</dc:creator>
  <cp:lastModifiedBy>Mário Vicente</cp:lastModifiedBy>
  <cp:revision>316</cp:revision>
  <dcterms:modified xsi:type="dcterms:W3CDTF">2026-02-13T11:36:47Z</dcterms:modified>
  <cp:contentStatus/>
</cp:coreProperties>
</file>