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1" r:id="rId3"/>
    <p:sldId id="259" r:id="rId4"/>
    <p:sldId id="322" r:id="rId5"/>
    <p:sldId id="299" r:id="rId6"/>
    <p:sldId id="301" r:id="rId7"/>
    <p:sldId id="302" r:id="rId8"/>
    <p:sldId id="327" r:id="rId9"/>
    <p:sldId id="260" r:id="rId10"/>
    <p:sldId id="300" r:id="rId11"/>
    <p:sldId id="303" r:id="rId12"/>
    <p:sldId id="294" r:id="rId13"/>
    <p:sldId id="279" r:id="rId14"/>
    <p:sldId id="325" r:id="rId15"/>
    <p:sldId id="258" r:id="rId16"/>
  </p:sldIdLst>
  <p:sldSz cx="9144000" cy="5143500" type="screen16x9"/>
  <p:notesSz cx="6858000" cy="9144000"/>
  <p:embeddedFontLst>
    <p:embeddedFont>
      <p:font typeface="Quicksand" panose="02070303000000060000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CC66"/>
    <a:srgbClr val="6385BD"/>
    <a:srgbClr val="F18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E042EE-030E-48AD-AEE1-48DBF1C2F338}">
  <a:tblStyle styleId="{8CE042EE-030E-48AD-AEE1-48DBF1C2F33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71A6B3E-507F-4017-96D8-7895C4FAF28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1176" y="3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68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CF682-31E5-4F99-A818-8343806B323C}" type="datetimeFigureOut">
              <a:rPr lang="en-US" smtClean="0"/>
              <a:pPr/>
              <a:t>3/6/2025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CFE20-48EF-47A5-97FC-74DD9CBC9C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4599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19175" y="2233519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rgbClr val="FFCC9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 dirty="0"/>
          </a:p>
        </p:txBody>
      </p:sp>
      <p:cxnSp>
        <p:nvCxnSpPr>
          <p:cNvPr id="11" name="Google Shape;11;p2"/>
          <p:cNvCxnSpPr>
            <a:stCxn id="12" idx="4"/>
          </p:cNvCxnSpPr>
          <p:nvPr/>
        </p:nvCxnSpPr>
        <p:spPr>
          <a:xfrm>
            <a:off x="939750" y="2832475"/>
            <a:ext cx="0" cy="23109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845250" y="2643475"/>
            <a:ext cx="189000" cy="1890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CC9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530175" y="2307788"/>
            <a:ext cx="6767100" cy="5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FFCC9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567326" y="2782913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17" name="Google Shape;17;p3"/>
          <p:cNvCxnSpPr/>
          <p:nvPr/>
        </p:nvCxnSpPr>
        <p:spPr>
          <a:xfrm>
            <a:off x="939645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18;p3"/>
          <p:cNvSpPr/>
          <p:nvPr/>
        </p:nvSpPr>
        <p:spPr>
          <a:xfrm flipH="1">
            <a:off x="632556" y="2267403"/>
            <a:ext cx="614400" cy="6144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945630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/>
          <p:nvPr/>
        </p:nvSpPr>
        <p:spPr>
          <a:xfrm>
            <a:off x="638325" y="2267417"/>
            <a:ext cx="614400" cy="614400"/>
          </a:xfrm>
          <a:prstGeom prst="ellipse">
            <a:avLst/>
          </a:prstGeom>
          <a:solidFill>
            <a:srgbClr val="2E3037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1633225" y="2161800"/>
            <a:ext cx="6700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406400" rtl="0">
              <a:spcBef>
                <a:spcPts val="600"/>
              </a:spcBef>
              <a:spcAft>
                <a:spcPts val="0"/>
              </a:spcAft>
              <a:buSzPts val="2800"/>
              <a:buNone/>
              <a:defRPr sz="2800" i="1">
                <a:solidFill>
                  <a:srgbClr val="FFCC99"/>
                </a:solidFill>
              </a:defRPr>
            </a:lvl1pPr>
            <a:lvl2pPr marL="914400" lvl="1" indent="-406400" rtl="0">
              <a:spcBef>
                <a:spcPts val="0"/>
              </a:spcBef>
              <a:spcAft>
                <a:spcPts val="0"/>
              </a:spcAft>
              <a:buSzPts val="2800"/>
              <a:buChar char="▫"/>
              <a:defRPr sz="2800" i="1">
                <a:solidFill>
                  <a:schemeClr val="accent1"/>
                </a:solidFill>
              </a:defRPr>
            </a:lvl2pPr>
            <a:lvl3pPr marL="1371600" lvl="2" indent="-4064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 i="1">
                <a:solidFill>
                  <a:schemeClr val="accent1"/>
                </a:solidFill>
              </a:defRPr>
            </a:lvl3pPr>
            <a:lvl4pPr marL="1828800" lvl="3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●"/>
              <a:defRPr sz="2800" i="1">
                <a:solidFill>
                  <a:schemeClr val="accent1"/>
                </a:solidFill>
              </a:defRPr>
            </a:lvl4pPr>
            <a:lvl5pPr marL="2286000" lvl="4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○"/>
              <a:defRPr sz="2800" i="1">
                <a:solidFill>
                  <a:schemeClr val="accent1"/>
                </a:solidFill>
              </a:defRPr>
            </a:lvl5pPr>
            <a:lvl6pPr marL="2743200" lvl="5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■"/>
              <a:defRPr sz="2800" i="1">
                <a:solidFill>
                  <a:schemeClr val="accent1"/>
                </a:solidFill>
              </a:defRPr>
            </a:lvl6pPr>
            <a:lvl7pPr marL="3200400" lvl="6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●"/>
              <a:defRPr sz="2800" i="1">
                <a:solidFill>
                  <a:schemeClr val="accent1"/>
                </a:solidFill>
              </a:defRPr>
            </a:lvl7pPr>
            <a:lvl8pPr marL="3657600" lvl="7" indent="-406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○"/>
              <a:defRPr sz="2800" i="1">
                <a:solidFill>
                  <a:schemeClr val="accent1"/>
                </a:solidFill>
              </a:defRPr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■"/>
              <a:defRPr sz="2800" i="1"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23" name="Google Shape;23;p4"/>
          <p:cNvSpPr txBox="1"/>
          <p:nvPr/>
        </p:nvSpPr>
        <p:spPr>
          <a:xfrm>
            <a:off x="286541" y="2244031"/>
            <a:ext cx="1306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CC99"/>
                </a:solidFill>
                <a:latin typeface="Quicksand"/>
                <a:ea typeface="Quicksand"/>
                <a:cs typeface="Quicksand"/>
                <a:sym typeface="Quicksand"/>
              </a:rPr>
              <a:t>“</a:t>
            </a:r>
            <a:endParaRPr sz="4800" b="1">
              <a:solidFill>
                <a:srgbClr val="FFCC99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9C0BA"/>
                </a:solidFill>
              </a:defRPr>
            </a:lvl1pPr>
            <a:lvl2pPr lvl="1">
              <a:buNone/>
              <a:defRPr>
                <a:solidFill>
                  <a:srgbClr val="39C0BA"/>
                </a:solidFill>
              </a:defRPr>
            </a:lvl2pPr>
            <a:lvl3pPr lvl="2">
              <a:buNone/>
              <a:defRPr>
                <a:solidFill>
                  <a:srgbClr val="39C0BA"/>
                </a:solidFill>
              </a:defRPr>
            </a:lvl3pPr>
            <a:lvl4pPr lvl="3">
              <a:buNone/>
              <a:defRPr>
                <a:solidFill>
                  <a:srgbClr val="39C0BA"/>
                </a:solidFill>
              </a:defRPr>
            </a:lvl4pPr>
            <a:lvl5pPr lvl="4">
              <a:buNone/>
              <a:defRPr>
                <a:solidFill>
                  <a:srgbClr val="39C0BA"/>
                </a:solidFill>
              </a:defRPr>
            </a:lvl5pPr>
            <a:lvl6pPr lvl="5">
              <a:buNone/>
              <a:defRPr>
                <a:solidFill>
                  <a:srgbClr val="39C0BA"/>
                </a:solidFill>
              </a:defRPr>
            </a:lvl6pPr>
            <a:lvl7pPr lvl="6">
              <a:buNone/>
              <a:defRPr>
                <a:solidFill>
                  <a:srgbClr val="39C0BA"/>
                </a:solidFill>
              </a:defRPr>
            </a:lvl7pPr>
            <a:lvl8pPr lvl="7">
              <a:buNone/>
              <a:defRPr>
                <a:solidFill>
                  <a:srgbClr val="39C0BA"/>
                </a:solidFill>
              </a:defRPr>
            </a:lvl8pPr>
            <a:lvl9pPr lvl="8">
              <a:buNone/>
              <a:defRPr>
                <a:solidFill>
                  <a:srgbClr val="39C0BA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solidFill>
                  <a:srgbClr val="FFCC99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1165498" y="1086799"/>
            <a:ext cx="68580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Quicksand"/>
              <a:buChar char="◦"/>
              <a:defRPr sz="30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Quicksand"/>
              <a:buChar char="▫"/>
              <a:defRPr sz="24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Quicksand"/>
              <a:buChar char="■"/>
              <a:defRPr sz="24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●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○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■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●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○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■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9" name="Google Shape;29;p5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Google Shape;30;p5"/>
          <p:cNvSpPr/>
          <p:nvPr/>
        </p:nvSpPr>
        <p:spPr>
          <a:xfrm>
            <a:off x="874396" y="605794"/>
            <a:ext cx="142500" cy="1425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844675" y="1400721"/>
            <a:ext cx="201900" cy="201900"/>
          </a:xfrm>
          <a:prstGeom prst="ellipse">
            <a:avLst/>
          </a:prstGeom>
          <a:solidFill>
            <a:srgbClr val="2E3037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 preserve="1">
  <p:cSld name="1_Title + 1 colum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071538" y="4369890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solidFill>
                  <a:srgbClr val="FFCC99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None/>
              <a:defRPr sz="1800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1165498" y="357172"/>
            <a:ext cx="68580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3000"/>
              <a:buFont typeface="Quicksand"/>
              <a:buNone/>
              <a:defRPr sz="30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Quicksand"/>
              <a:buChar char="▫"/>
              <a:defRPr sz="24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Quicksand"/>
              <a:buChar char="■"/>
              <a:defRPr sz="24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●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○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■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●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○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Quicksand"/>
              <a:buChar char="■"/>
              <a:defRPr sz="1800">
                <a:solidFill>
                  <a:srgbClr val="F3F3F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9" name="Google Shape;29;p5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Google Shape;30;p5"/>
          <p:cNvSpPr/>
          <p:nvPr/>
        </p:nvSpPr>
        <p:spPr>
          <a:xfrm>
            <a:off x="874396" y="4429138"/>
            <a:ext cx="142500" cy="1425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844675" y="655338"/>
            <a:ext cx="201900" cy="201900"/>
          </a:xfrm>
          <a:prstGeom prst="ellipse">
            <a:avLst/>
          </a:prstGeom>
          <a:solidFill>
            <a:srgbClr val="2E3037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071586" y="4298452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CC9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52" name="Google Shape;52;p8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8"/>
          <p:cNvSpPr/>
          <p:nvPr/>
        </p:nvSpPr>
        <p:spPr>
          <a:xfrm>
            <a:off x="874396" y="4358076"/>
            <a:ext cx="142500" cy="1425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61" name="Google Shape;61;p10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rgbClr val="999FA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Google Shape;62;p10"/>
          <p:cNvSpPr/>
          <p:nvPr/>
        </p:nvSpPr>
        <p:spPr>
          <a:xfrm>
            <a:off x="844675" y="2470800"/>
            <a:ext cx="201900" cy="201900"/>
          </a:xfrm>
          <a:prstGeom prst="ellipse">
            <a:avLst/>
          </a:prstGeom>
          <a:solidFill>
            <a:srgbClr val="2E3037"/>
          </a:solidFill>
          <a:ln w="9525" cap="flat" cmpd="sng">
            <a:solidFill>
              <a:srgbClr val="999F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key color">
  <p:cSld name="BLANK_1">
    <p:bg>
      <p:bgPr>
        <a:solidFill>
          <a:srgbClr val="FFCC99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65" name="Google Shape;65;p11"/>
          <p:cNvCxnSpPr/>
          <p:nvPr/>
        </p:nvCxnSpPr>
        <p:spPr>
          <a:xfrm>
            <a:off x="945638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" name="Google Shape;66;p11"/>
          <p:cNvSpPr/>
          <p:nvPr/>
        </p:nvSpPr>
        <p:spPr>
          <a:xfrm>
            <a:off x="844675" y="2470800"/>
            <a:ext cx="201900" cy="201900"/>
          </a:xfrm>
          <a:prstGeom prst="ellipse">
            <a:avLst/>
          </a:prstGeom>
          <a:solidFill>
            <a:srgbClr val="FFCC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 preserve="1">
  <p:cSld name="1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19175" y="2233519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rgbClr val="FFCC9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 dirty="0"/>
          </a:p>
        </p:txBody>
      </p:sp>
      <p:cxnSp>
        <p:nvCxnSpPr>
          <p:cNvPr id="11" name="Google Shape;11;p2"/>
          <p:cNvCxnSpPr/>
          <p:nvPr/>
        </p:nvCxnSpPr>
        <p:spPr>
          <a:xfrm rot="16200000" flipH="1">
            <a:off x="-414974" y="1272180"/>
            <a:ext cx="2700060" cy="12788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845250" y="2643475"/>
            <a:ext cx="189000" cy="189000"/>
          </a:xfrm>
          <a:prstGeom prst="ellipse">
            <a:avLst/>
          </a:prstGeom>
          <a:solidFill>
            <a:srgbClr val="FFCC9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CC9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icksand"/>
              <a:buNone/>
              <a:defRPr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65498" y="1086799"/>
            <a:ext cx="68580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◦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▫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●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○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"/>
              <a:buChar char="■"/>
              <a:defRPr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rgbClr val="FFCC99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algn="r">
              <a:buNone/>
              <a:defRPr sz="12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60" r:id="rId5"/>
    <p:sldLayoutId id="2147483659" r:id="rId6"/>
    <p:sldLayoutId id="2147483656" r:id="rId7"/>
    <p:sldLayoutId id="2147483657" r:id="rId8"/>
    <p:sldLayoutId id="2147483661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FFCC99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FFCC99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ariovicente.ltd/2023/08/06/true-machine-learnin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1319175" y="2233519"/>
            <a:ext cx="6680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approach</a:t>
            </a:r>
            <a:endParaRPr/>
          </a:p>
        </p:txBody>
      </p:sp>
      <p:sp>
        <p:nvSpPr>
          <p:cNvPr id="3" name="Google Shape;95;p15"/>
          <p:cNvSpPr txBox="1">
            <a:spLocks/>
          </p:cNvSpPr>
          <p:nvPr/>
        </p:nvSpPr>
        <p:spPr>
          <a:xfrm>
            <a:off x="1357290" y="3214692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800">
                <a:solidFill>
                  <a:schemeClr val="lt1"/>
                </a:solidFill>
                <a:latin typeface="Quicksand"/>
                <a:ea typeface="Quicksand"/>
                <a:cs typeface="Quicksand"/>
              </a:rPr>
              <a:t>for true machine reasoning</a:t>
            </a: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4294967295"/>
          </p:nvPr>
        </p:nvSpPr>
        <p:spPr>
          <a:xfrm>
            <a:off x="1403648" y="779245"/>
            <a:ext cx="6858000" cy="35850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GB" sz="1800"/>
              <a:t>When he had learned enough to content him, he rose, and going to his study, brought back a recent issue of the </a:t>
            </a:r>
            <a:r>
              <a:rPr lang="en-GB" sz="1800" i="1"/>
              <a:t>Journal of Medieval History</a:t>
            </a:r>
            <a:r>
              <a:rPr lang="en-GB" sz="1800"/>
              <a:t>.</a:t>
            </a:r>
          </a:p>
          <a:p>
            <a:pPr marL="0" lvl="0" indent="0">
              <a:buNone/>
            </a:pPr>
            <a:r>
              <a:rPr lang="en-GB" sz="1800"/>
              <a:t>Modern researches on psychosomatic medicine, the Rhine experiments, and many other off-trail investigations, implied to any impartial philosopher the essential truth of Hamlet’s remark to Horatio:</a:t>
            </a:r>
          </a:p>
          <a:p>
            <a:pPr marL="0" lvl="0" indent="0">
              <a:buNone/>
            </a:pPr>
            <a:r>
              <a:rPr lang="en-GB" sz="1800"/>
              <a:t>– There </a:t>
            </a:r>
            <a:r>
              <a:rPr lang="en-GB" sz="1800" i="1"/>
              <a:t>are</a:t>
            </a:r>
            <a:r>
              <a:rPr lang="en-GB" sz="1800"/>
              <a:t> more things in heaven and earth.</a:t>
            </a:r>
          </a:p>
          <a:p>
            <a:pPr marL="0" lvl="0" indent="0">
              <a:buNone/>
            </a:pPr>
            <a:endParaRPr lang="en-GB" sz="2000"/>
          </a:p>
          <a:p>
            <a:pPr marL="0" lvl="0" indent="0">
              <a:buNone/>
            </a:pPr>
            <a:r>
              <a:rPr lang="en-GB" sz="1600"/>
              <a:t>adapted from </a:t>
            </a:r>
            <a:r>
              <a:rPr lang="en-GB" sz="1600" i="1"/>
              <a:t>The Other Side</a:t>
            </a:r>
            <a:r>
              <a:rPr lang="en-GB" sz="1600"/>
              <a:t> by Arthur Porges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ctrTitle"/>
          </p:nvPr>
        </p:nvSpPr>
        <p:spPr>
          <a:xfrm>
            <a:off x="1530175" y="2307788"/>
            <a:ext cx="6767100" cy="5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Reasoning</a:t>
            </a:r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1567326" y="2782913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 txBox="1"/>
          <p:nvPr/>
        </p:nvSpPr>
        <p:spPr>
          <a:xfrm>
            <a:off x="526358" y="2279925"/>
            <a:ext cx="8025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E3037"/>
                </a:solidFill>
                <a:latin typeface="Quicksand"/>
                <a:ea typeface="Quicksand"/>
                <a:cs typeface="Quicksand"/>
                <a:sym typeface="Quicksand"/>
              </a:rPr>
              <a:t>1</a:t>
            </a:r>
            <a:endParaRPr sz="3000">
              <a:solidFill>
                <a:srgbClr val="2E3037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definition of Reasoning</a:t>
            </a:r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1169284" y="1541242"/>
            <a:ext cx="6858000" cy="20610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GB" sz="1800"/>
              <a:t>the sequence of arguments or proofs used to establish a conclusion by logical processes.</a:t>
            </a:r>
          </a:p>
          <a:p>
            <a:pPr marL="0" lvl="0" indent="0"/>
            <a:endParaRPr lang="en-GB" sz="2400"/>
          </a:p>
          <a:p>
            <a:pPr marL="0" indent="0">
              <a:buNone/>
            </a:pPr>
            <a:r>
              <a:rPr lang="en-GB" sz="1400"/>
              <a:t>adapted from the American Psychological Association’s </a:t>
            </a:r>
            <a:r>
              <a:rPr lang="en-GB" sz="1400" i="1"/>
              <a:t>Dictionary of Psychology</a:t>
            </a:r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ctrTitle"/>
          </p:nvPr>
        </p:nvSpPr>
        <p:spPr>
          <a:xfrm>
            <a:off x="1530175" y="2307788"/>
            <a:ext cx="6767100" cy="5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</a:t>
            </a:r>
            <a:r>
              <a:rPr lang="en"/>
              <a:t>hat is the new approach?</a:t>
            </a:r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1567326" y="2782913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 txBox="1"/>
          <p:nvPr/>
        </p:nvSpPr>
        <p:spPr>
          <a:xfrm>
            <a:off x="526358" y="2279925"/>
            <a:ext cx="8025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E3037"/>
                </a:solidFill>
                <a:latin typeface="Quicksand"/>
                <a:ea typeface="Quicksand"/>
                <a:cs typeface="Quicksand"/>
                <a:sym typeface="Quicksand"/>
              </a:rPr>
              <a:t>2</a:t>
            </a:r>
            <a:endParaRPr sz="3000">
              <a:solidFill>
                <a:srgbClr val="2E3037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4294967295"/>
          </p:nvPr>
        </p:nvSpPr>
        <p:spPr>
          <a:xfrm>
            <a:off x="1403648" y="506555"/>
            <a:ext cx="6858000" cy="41303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" sz="1800"/>
              <a:t>the new approach is the first </a:t>
            </a:r>
            <a:r>
              <a:rPr lang="en" sz="1800" i="1"/>
              <a:t>reasoning</a:t>
            </a:r>
            <a:r>
              <a:rPr lang="en" sz="1800"/>
              <a:t> machine ever created.</a:t>
            </a:r>
          </a:p>
          <a:p>
            <a:pPr>
              <a:spcBef>
                <a:spcPts val="0"/>
              </a:spcBef>
              <a:buClr>
                <a:srgbClr val="FFCC99"/>
              </a:buClr>
            </a:pPr>
            <a:endParaRPr lang="en" sz="1800"/>
          </a:p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" sz="1800"/>
              <a:t>the new approach demonstrates proper, scientific machine reasoning.</a:t>
            </a:r>
          </a:p>
          <a:p>
            <a:pPr>
              <a:spcBef>
                <a:spcPts val="0"/>
              </a:spcBef>
              <a:buClr>
                <a:srgbClr val="FFCC99"/>
              </a:buClr>
            </a:pPr>
            <a:endParaRPr lang="en" sz="1800"/>
          </a:p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" sz="1800"/>
              <a:t>the new approach is the application of the model presented at August 1</a:t>
            </a:r>
            <a:r>
              <a:rPr lang="en" sz="1800" baseline="30000"/>
              <a:t>st</a:t>
            </a:r>
            <a:r>
              <a:rPr lang="en" sz="1800"/>
              <a:t> 2023 to logical relationships (see References, [1]).</a:t>
            </a:r>
          </a:p>
          <a:p>
            <a:pPr>
              <a:spcBef>
                <a:spcPts val="0"/>
              </a:spcBef>
              <a:buClr>
                <a:srgbClr val="FFCC99"/>
              </a:buClr>
            </a:pPr>
            <a:endParaRPr lang="en" sz="1800"/>
          </a:p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" sz="1800"/>
              <a:t>therefore, the new approach inherits the basic charactesristics of the previous model, namely</a:t>
            </a:r>
          </a:p>
          <a:p>
            <a:pPr marL="449263" indent="0">
              <a:spcBef>
                <a:spcPts val="0"/>
              </a:spcBef>
              <a:buClr>
                <a:srgbClr val="FFCC99"/>
              </a:buClr>
              <a:buNone/>
            </a:pPr>
            <a:r>
              <a:rPr lang="en" sz="1800"/>
              <a:t>- proper, scientific machine </a:t>
            </a:r>
            <a:r>
              <a:rPr lang="en" sz="1800" i="1"/>
              <a:t>learning</a:t>
            </a:r>
          </a:p>
          <a:p>
            <a:pPr marL="449263" indent="0">
              <a:spcBef>
                <a:spcPts val="0"/>
              </a:spcBef>
              <a:buClr>
                <a:srgbClr val="FFCC99"/>
              </a:buClr>
              <a:buNone/>
            </a:pPr>
            <a:r>
              <a:rPr lang="en" sz="1800"/>
              <a:t>- performance at any scale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Features</a:t>
            </a:r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1403648" y="1203598"/>
            <a:ext cx="6858000" cy="3213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1800"/>
              <a:t>the basic unit of information is an atomic proposition which is assumed to be true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endParaRPr lang="en-GB" sz="1800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1800"/>
              <a:t>atomic propositions can be combined into complex propositions using the logical connectives And, Or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endParaRPr lang="en-GB" sz="1800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1800"/>
              <a:t>propositions can be related by the logical operations of implication and equivalence (reciprocal implication)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CC99"/>
              </a:buClr>
              <a:buSzPts val="2400"/>
              <a:buNone/>
            </a:pPr>
            <a:endParaRPr lang="en" sz="240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Features</a:t>
            </a:r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1403648" y="1203597"/>
            <a:ext cx="6858000" cy="33902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1800"/>
              <a:t>queries can be made to ascertain whether it is possible to prove a given set of atomic propositions assuming that another set of atomic propositions or </a:t>
            </a:r>
            <a:r>
              <a:rPr lang="en-GB" sz="1800" i="1"/>
              <a:t>proposition classes </a:t>
            </a:r>
            <a:r>
              <a:rPr lang="en-GB" sz="1800"/>
              <a:t>is true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endParaRPr lang="en-GB" sz="1800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CC99"/>
              </a:buClr>
              <a:buSzPts val="2400"/>
              <a:buChar char="◦"/>
            </a:pPr>
            <a:r>
              <a:rPr lang="en-GB" sz="1800"/>
              <a:t>the result of a query, if there is a solution, is a reasoning that shows how the given assumptions can be logically combined with existing information in order to derive the desired conclusions</a:t>
            </a:r>
            <a:endParaRPr lang="en" sz="1800"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117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1633225" y="2161800"/>
            <a:ext cx="6700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/>
              <a:t>a harmony of mathematical precision</a:t>
            </a:r>
            <a:r>
              <a:rPr lang="en" sz="2400"/>
              <a:t>.</a:t>
            </a:r>
            <a:endParaRPr sz="2400"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CC99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>
              <a:solidFill>
                <a:srgbClr val="FFCC9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4480" y="321469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GB">
                <a:solidFill>
                  <a:schemeClr val="bg1"/>
                </a:solidFill>
              </a:rPr>
              <a:t>the Matrix Architect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ctrTitle"/>
          </p:nvPr>
        </p:nvSpPr>
        <p:spPr>
          <a:xfrm>
            <a:off x="1530175" y="2307788"/>
            <a:ext cx="6767100" cy="5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/>
              <a:t>W</a:t>
            </a:r>
            <a:r>
              <a:rPr lang="en"/>
              <a:t>hat </a:t>
            </a:r>
            <a:r>
              <a:rPr lang="en" sz="3200"/>
              <a:t>the new approach</a:t>
            </a:r>
            <a:r>
              <a:rPr lang="en"/>
              <a:t> proves</a:t>
            </a:r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1567326" y="2782913"/>
            <a:ext cx="6927900" cy="3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 txBox="1"/>
          <p:nvPr/>
        </p:nvSpPr>
        <p:spPr>
          <a:xfrm>
            <a:off x="526358" y="2279925"/>
            <a:ext cx="8025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E3037"/>
                </a:solidFill>
                <a:latin typeface="Quicksand"/>
                <a:ea typeface="Quicksand"/>
                <a:cs typeface="Quicksand"/>
                <a:sym typeface="Quicksand"/>
              </a:rPr>
              <a:t>3</a:t>
            </a:r>
            <a:endParaRPr sz="3000">
              <a:solidFill>
                <a:srgbClr val="2E3037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23157" y="4752131"/>
            <a:ext cx="548700" cy="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4294967295"/>
          </p:nvPr>
        </p:nvSpPr>
        <p:spPr>
          <a:xfrm>
            <a:off x="1403648" y="1604202"/>
            <a:ext cx="7215190" cy="1935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Clr>
                <a:srgbClr val="FFCC99"/>
              </a:buClr>
            </a:pPr>
            <a:r>
              <a:rPr lang="en-GB" sz="1800"/>
              <a:t>the new approach</a:t>
            </a:r>
            <a:r>
              <a:rPr lang="en" sz="1800"/>
              <a:t> proves that </a:t>
            </a:r>
            <a:r>
              <a:rPr lang="en-GB" sz="1800"/>
              <a:t>both the pillars of proper, scientific artificial intelligence were accomplished:</a:t>
            </a:r>
          </a:p>
          <a:p>
            <a:pPr>
              <a:spcBef>
                <a:spcPts val="0"/>
              </a:spcBef>
              <a:buClr>
                <a:srgbClr val="FFCC99"/>
              </a:buClr>
            </a:pPr>
            <a:endParaRPr lang="en-GB" sz="1800"/>
          </a:p>
          <a:p>
            <a:pPr marL="906462" indent="-457200">
              <a:spcBef>
                <a:spcPts val="0"/>
              </a:spcBef>
              <a:buClr>
                <a:srgbClr val="FFCC99"/>
              </a:buClr>
              <a:buAutoNum type="arabicPeriod"/>
            </a:pPr>
            <a:r>
              <a:rPr lang="en-GB" sz="1800"/>
              <a:t>proper, scientific machine </a:t>
            </a:r>
            <a:r>
              <a:rPr lang="en-GB" sz="1800" i="1"/>
              <a:t>learning</a:t>
            </a:r>
          </a:p>
          <a:p>
            <a:pPr marL="906462" indent="-457200">
              <a:spcBef>
                <a:spcPts val="0"/>
              </a:spcBef>
              <a:buClr>
                <a:srgbClr val="FFCC99"/>
              </a:buClr>
              <a:buAutoNum type="arabicPeriod"/>
            </a:pPr>
            <a:endParaRPr lang="en-GB" sz="1800" i="1"/>
          </a:p>
          <a:p>
            <a:pPr marL="906462" indent="-457200">
              <a:spcBef>
                <a:spcPts val="0"/>
              </a:spcBef>
              <a:buClr>
                <a:srgbClr val="FFCC99"/>
              </a:buClr>
              <a:buAutoNum type="arabicPeriod"/>
            </a:pPr>
            <a:r>
              <a:rPr lang="en-GB" sz="1800"/>
              <a:t>proper, scientific machine </a:t>
            </a:r>
            <a:r>
              <a:rPr lang="en-GB" sz="1800" i="1"/>
              <a:t>reasoning</a:t>
            </a:r>
            <a:endParaRPr lang="en" sz="1800"/>
          </a:p>
          <a:p>
            <a:pPr>
              <a:spcBef>
                <a:spcPts val="0"/>
              </a:spcBef>
              <a:buClr>
                <a:srgbClr val="FFCC99"/>
              </a:buClr>
            </a:pPr>
            <a:endParaRPr lang="e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the end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5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344" name="Google Shape;344;p35"/>
          <p:cNvSpPr txBox="1">
            <a:spLocks noGrp="1"/>
          </p:cNvSpPr>
          <p:nvPr>
            <p:ph type="body" idx="1"/>
          </p:nvPr>
        </p:nvSpPr>
        <p:spPr>
          <a:xfrm>
            <a:off x="1192762" y="1851670"/>
            <a:ext cx="6858000" cy="14401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49263" lvl="0" indent="-373063">
              <a:lnSpc>
                <a:spcPct val="115000"/>
              </a:lnSpc>
              <a:buSzPts val="2400"/>
              <a:buNone/>
            </a:pPr>
            <a:r>
              <a:rPr lang="en-GB" sz="1800">
                <a:solidFill>
                  <a:srgbClr val="F3F3F3"/>
                </a:solidFill>
              </a:rPr>
              <a:t>[1] </a:t>
            </a:r>
            <a:r>
              <a:rPr lang="en-GB" sz="18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Approach for True Machine Learning</a:t>
            </a:r>
            <a:r>
              <a:rPr lang="en-GB" sz="1800">
                <a:solidFill>
                  <a:srgbClr val="F3F3F3"/>
                </a:solidFill>
              </a:rPr>
              <a:t>, Mário Vicente, August 1</a:t>
            </a:r>
            <a:r>
              <a:rPr lang="en-GB" sz="1800" baseline="30000">
                <a:solidFill>
                  <a:srgbClr val="F3F3F3"/>
                </a:solidFill>
              </a:rPr>
              <a:t>st</a:t>
            </a:r>
            <a:r>
              <a:rPr lang="en-GB" sz="1800">
                <a:solidFill>
                  <a:srgbClr val="F3F3F3"/>
                </a:solidFill>
              </a:rPr>
              <a:t> 2023 </a:t>
            </a:r>
          </a:p>
          <a:p>
            <a:pPr marL="449263" lvl="0" indent="-373063">
              <a:lnSpc>
                <a:spcPct val="115000"/>
              </a:lnSpc>
              <a:buSzPts val="2400"/>
              <a:buNone/>
            </a:pPr>
            <a:r>
              <a:rPr lang="en" sz="1800">
                <a:solidFill>
                  <a:srgbClr val="F3F3F3"/>
                </a:solidFill>
              </a:rPr>
              <a:t>[2] Presentation template by Slides Carnival</a:t>
            </a:r>
            <a:endParaRPr lang="en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5"/>
          <p:cNvSpPr txBox="1">
            <a:spLocks noGrp="1"/>
          </p:cNvSpPr>
          <p:nvPr>
            <p:ph type="title"/>
          </p:nvPr>
        </p:nvSpPr>
        <p:spPr>
          <a:xfrm>
            <a:off x="1165475" y="549649"/>
            <a:ext cx="6858000" cy="3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INFORMATION</a:t>
            </a:r>
            <a:endParaRPr/>
          </a:p>
        </p:txBody>
      </p:sp>
      <p:sp>
        <p:nvSpPr>
          <p:cNvPr id="344" name="Google Shape;344;p35"/>
          <p:cNvSpPr txBox="1">
            <a:spLocks noGrp="1"/>
          </p:cNvSpPr>
          <p:nvPr>
            <p:ph type="body" idx="1"/>
          </p:nvPr>
        </p:nvSpPr>
        <p:spPr>
          <a:xfrm>
            <a:off x="1165475" y="908095"/>
            <a:ext cx="68580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81000">
              <a:lnSpc>
                <a:spcPct val="115000"/>
              </a:lnSpc>
              <a:buSzPts val="2400"/>
            </a:pPr>
            <a:r>
              <a:rPr lang="en-GB" sz="2000"/>
              <a:t>t</a:t>
            </a:r>
            <a:r>
              <a:rPr lang="en-GB" sz="2000">
                <a:solidFill>
                  <a:srgbClr val="F3F3F3"/>
                </a:solidFill>
              </a:rPr>
              <a:t>his presentation was made public at </a:t>
            </a:r>
            <a:r>
              <a:rPr lang="en-GB" sz="2000"/>
              <a:t>March</a:t>
            </a:r>
            <a:r>
              <a:rPr lang="en-GB" sz="2000">
                <a:solidFill>
                  <a:srgbClr val="F3F3F3"/>
                </a:solidFill>
              </a:rPr>
              <a:t> </a:t>
            </a:r>
            <a:r>
              <a:rPr lang="en-GB" sz="2000"/>
              <a:t>7</a:t>
            </a:r>
            <a:r>
              <a:rPr lang="en-GB" sz="2000" baseline="30000"/>
              <a:t>th</a:t>
            </a:r>
            <a:r>
              <a:rPr lang="en-GB" sz="2000"/>
              <a:t> 2025</a:t>
            </a:r>
            <a:r>
              <a:rPr lang="en" sz="2000"/>
              <a:t> and this fact is to be considered for any related patent proposals</a:t>
            </a:r>
          </a:p>
          <a:p>
            <a:pPr lvl="0" indent="-381000">
              <a:lnSpc>
                <a:spcPct val="115000"/>
              </a:lnSpc>
              <a:buSzPts val="2400"/>
            </a:pPr>
            <a:r>
              <a:rPr lang="en" sz="2000"/>
              <a:t>t</a:t>
            </a:r>
            <a:r>
              <a:rPr lang="en" sz="2000">
                <a:solidFill>
                  <a:srgbClr val="F3F3F3"/>
                </a:solidFill>
              </a:rPr>
              <a:t>he </a:t>
            </a:r>
            <a:r>
              <a:rPr lang="en" sz="2000"/>
              <a:t>new approach</a:t>
            </a:r>
            <a:r>
              <a:rPr lang="en" sz="2000">
                <a:solidFill>
                  <a:srgbClr val="F3F3F3"/>
                </a:solidFill>
              </a:rPr>
              <a:t> is not a comercial designation</a:t>
            </a:r>
          </a:p>
          <a:p>
            <a:pPr lvl="0" indent="-381000">
              <a:lnSpc>
                <a:spcPct val="115000"/>
              </a:lnSpc>
              <a:buSzPts val="2400"/>
            </a:pPr>
            <a:r>
              <a:rPr lang="en" sz="2000"/>
              <a:t>this presentation is not comercial and does not feature a comercial product or service, currently or  future</a:t>
            </a:r>
          </a:p>
          <a:p>
            <a:pPr lvl="0" indent="-381000">
              <a:lnSpc>
                <a:spcPct val="115000"/>
              </a:lnSpc>
              <a:buSzPts val="2400"/>
            </a:pPr>
            <a:r>
              <a:rPr lang="en" sz="2000"/>
              <a:t>a</a:t>
            </a:r>
            <a:r>
              <a:rPr lang="en" sz="2000">
                <a:solidFill>
                  <a:srgbClr val="F3F3F3"/>
                </a:solidFill>
              </a:rPr>
              <a:t> proof of concept demonstration can be provided upon request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ctrTitle" idx="4294967295"/>
          </p:nvPr>
        </p:nvSpPr>
        <p:spPr>
          <a:xfrm>
            <a:off x="2002275" y="1259888"/>
            <a:ext cx="6671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</a:rPr>
              <a:t>Author</a:t>
            </a:r>
            <a:endParaRPr sz="2200" b="1">
              <a:solidFill>
                <a:schemeClr val="dk1"/>
              </a:solidFill>
            </a:endParaRPr>
          </a:p>
        </p:txBody>
      </p:sp>
      <p:sp>
        <p:nvSpPr>
          <p:cNvPr id="86" name="Google Shape;86;p14"/>
          <p:cNvSpPr txBox="1">
            <a:spLocks noGrp="1"/>
          </p:cNvSpPr>
          <p:nvPr>
            <p:ph type="subTitle" idx="4294967295"/>
          </p:nvPr>
        </p:nvSpPr>
        <p:spPr>
          <a:xfrm>
            <a:off x="2002275" y="2266988"/>
            <a:ext cx="66714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lt2"/>
                </a:solidFill>
              </a:rPr>
              <a:t>Mário Vicente</a:t>
            </a:r>
            <a:endParaRPr sz="3600" b="1">
              <a:solidFill>
                <a:schemeClr val="lt2"/>
              </a:solidFill>
            </a:endParaRPr>
          </a:p>
        </p:txBody>
      </p:sp>
      <p:sp>
        <p:nvSpPr>
          <p:cNvPr id="87" name="Google Shape;87;p14"/>
          <p:cNvSpPr txBox="1">
            <a:spLocks noGrp="1"/>
          </p:cNvSpPr>
          <p:nvPr>
            <p:ph type="body" idx="4294967295"/>
          </p:nvPr>
        </p:nvSpPr>
        <p:spPr>
          <a:xfrm>
            <a:off x="2000232" y="2857502"/>
            <a:ext cx="6671400" cy="1785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</a:rPr>
              <a:t>you can find me at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</a:rPr>
              <a:t>    https://mariovicente.ltd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</a:rPr>
              <a:t>    contact@mariovicente.ltd</a:t>
            </a:r>
            <a:endParaRPr sz="2200">
              <a:solidFill>
                <a:schemeClr val="lt2"/>
              </a:solidFill>
            </a:endParaRPr>
          </a:p>
        </p:txBody>
      </p:sp>
      <p:pic>
        <p:nvPicPr>
          <p:cNvPr id="88" name="Google Shape;88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98212" y="2014800"/>
            <a:ext cx="1091167" cy="1113900"/>
          </a:xfrm>
          <a:prstGeom prst="ellipse">
            <a:avLst/>
          </a:prstGeom>
          <a:noFill/>
          <a:ln w="9525" cap="flat" cmpd="sng">
            <a:solidFill>
              <a:srgbClr val="2E3037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7" name="Google Shape;240;p29"/>
          <p:cNvGrpSpPr/>
          <p:nvPr/>
        </p:nvGrpSpPr>
        <p:grpSpPr>
          <a:xfrm>
            <a:off x="2071670" y="3929072"/>
            <a:ext cx="213826" cy="168364"/>
            <a:chOff x="1236875" y="1623900"/>
            <a:chExt cx="465200" cy="455475"/>
          </a:xfrm>
        </p:grpSpPr>
        <p:sp>
          <p:nvSpPr>
            <p:cNvPr id="8" name="Google Shape;241;p29"/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42;p29"/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43;p29"/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44;p29"/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45;p29"/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46;p29"/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47;p29"/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265;p29"/>
          <p:cNvGrpSpPr/>
          <p:nvPr/>
        </p:nvGrpSpPr>
        <p:grpSpPr>
          <a:xfrm>
            <a:off x="2071670" y="3500444"/>
            <a:ext cx="202071" cy="162506"/>
            <a:chOff x="2594050" y="1631825"/>
            <a:chExt cx="439625" cy="439625"/>
          </a:xfrm>
        </p:grpSpPr>
        <p:sp>
          <p:nvSpPr>
            <p:cNvPr id="16" name="Google Shape;266;p2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67;p2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68;p2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69;p29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Eleanor template">
  <a:themeElements>
    <a:clrScheme name="Custom 347">
      <a:dk1>
        <a:srgbClr val="2E3037"/>
      </a:dk1>
      <a:lt1>
        <a:srgbClr val="FFFFFF"/>
      </a:lt1>
      <a:dk2>
        <a:srgbClr val="666666"/>
      </a:dk2>
      <a:lt2>
        <a:srgbClr val="F3F3F3"/>
      </a:lt2>
      <a:accent1>
        <a:srgbClr val="39C0BA"/>
      </a:accent1>
      <a:accent2>
        <a:srgbClr val="90E6E2"/>
      </a:accent2>
      <a:accent3>
        <a:srgbClr val="F35B69"/>
      </a:accent3>
      <a:accent4>
        <a:srgbClr val="FAB2B9"/>
      </a:accent4>
      <a:accent5>
        <a:srgbClr val="999FA9"/>
      </a:accent5>
      <a:accent6>
        <a:srgbClr val="E2E7EE"/>
      </a:accent6>
      <a:hlink>
        <a:srgbClr val="39C0B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464</Words>
  <Application>Microsoft Office PowerPoint</Application>
  <PresentationFormat>On-screen Show (16:9)</PresentationFormat>
  <Paragraphs>67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Quicksand</vt:lpstr>
      <vt:lpstr>Arial</vt:lpstr>
      <vt:lpstr>Eleanor template</vt:lpstr>
      <vt:lpstr>new approach</vt:lpstr>
      <vt:lpstr>PowerPoint Presentation</vt:lpstr>
      <vt:lpstr>Reasoning</vt:lpstr>
      <vt:lpstr>definition of Reasoning</vt:lpstr>
      <vt:lpstr>What is the new approach?</vt:lpstr>
      <vt:lpstr>PowerPoint Presentation</vt:lpstr>
      <vt:lpstr>Features</vt:lpstr>
      <vt:lpstr>Features</vt:lpstr>
      <vt:lpstr>PowerPoint Presentation</vt:lpstr>
      <vt:lpstr>What the new approach proves</vt:lpstr>
      <vt:lpstr>PowerPoint Presentation</vt:lpstr>
      <vt:lpstr>the end</vt:lpstr>
      <vt:lpstr>REFERENCES</vt:lpstr>
      <vt:lpstr>ADDITIONAL INFORMATION</vt:lpstr>
      <vt:lpstr>Author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vicente</dc:creator>
  <cp:lastModifiedBy>Mário Vicente</cp:lastModifiedBy>
  <cp:revision>226</cp:revision>
  <dcterms:modified xsi:type="dcterms:W3CDTF">2025-03-06T09:43:32Z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