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61" r:id="rId3"/>
    <p:sldId id="259" r:id="rId4"/>
    <p:sldId id="322" r:id="rId5"/>
    <p:sldId id="298" r:id="rId6"/>
    <p:sldId id="297" r:id="rId7"/>
    <p:sldId id="299" r:id="rId8"/>
    <p:sldId id="301" r:id="rId9"/>
    <p:sldId id="302" r:id="rId10"/>
    <p:sldId id="304" r:id="rId11"/>
    <p:sldId id="305" r:id="rId12"/>
    <p:sldId id="260" r:id="rId13"/>
    <p:sldId id="309" r:id="rId14"/>
    <p:sldId id="311" r:id="rId15"/>
    <p:sldId id="312" r:id="rId16"/>
    <p:sldId id="321" r:id="rId17"/>
    <p:sldId id="310" r:id="rId18"/>
    <p:sldId id="306" r:id="rId19"/>
    <p:sldId id="300" r:id="rId20"/>
    <p:sldId id="303" r:id="rId21"/>
    <p:sldId id="307" r:id="rId22"/>
    <p:sldId id="308" r:id="rId23"/>
    <p:sldId id="313" r:id="rId24"/>
    <p:sldId id="324" r:id="rId25"/>
    <p:sldId id="294" r:id="rId26"/>
    <p:sldId id="279" r:id="rId27"/>
    <p:sldId id="325" r:id="rId28"/>
    <p:sldId id="258" r:id="rId29"/>
  </p:sldIdLst>
  <p:sldSz cx="9144000" cy="5143500" type="screen16x9"/>
  <p:notesSz cx="6858000" cy="9144000"/>
  <p:embeddedFontLst>
    <p:embeddedFont>
      <p:font typeface="Quicksand" pitchFamily="18" charset="0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CC66"/>
    <a:srgbClr val="6385BD"/>
    <a:srgbClr val="F18309"/>
  </p:clrMru>
</p:presentationPr>
</file>

<file path=ppt/tableStyles.xml><?xml version="1.0" encoding="utf-8"?>
<a:tblStyleLst xmlns:a="http://schemas.openxmlformats.org/drawingml/2006/main" def="{8CE042EE-030E-48AD-AEE1-48DBF1C2F338}">
  <a:tblStyle styleId="{8CE042EE-030E-48AD-AEE1-48DBF1C2F33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71A6B3E-507F-4017-96D8-7895C4FAF28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634" y="-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168" y="-77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CF682-31E5-4F99-A818-8343806B323C}" type="datetimeFigureOut">
              <a:rPr lang="en-US" smtClean="0"/>
              <a:pPr/>
              <a:t>8/6/2023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CFE20-48EF-47A5-97FC-74DD9CBC9C8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19175" y="2233519"/>
            <a:ext cx="6680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rgbClr val="FFCC9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 dirty="0"/>
          </a:p>
        </p:txBody>
      </p:sp>
      <p:cxnSp>
        <p:nvCxnSpPr>
          <p:cNvPr id="11" name="Google Shape;11;p2"/>
          <p:cNvCxnSpPr>
            <a:stCxn id="12" idx="4"/>
          </p:cNvCxnSpPr>
          <p:nvPr/>
        </p:nvCxnSpPr>
        <p:spPr>
          <a:xfrm>
            <a:off x="939750" y="2832475"/>
            <a:ext cx="0" cy="23109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845250" y="2643475"/>
            <a:ext cx="189000" cy="189000"/>
          </a:xfrm>
          <a:prstGeom prst="ellipse">
            <a:avLst/>
          </a:prstGeom>
          <a:solidFill>
            <a:srgbClr val="FFCC99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CC9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530175" y="2307788"/>
            <a:ext cx="6767100" cy="5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FFCC9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 dirty="0"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1567326" y="2782913"/>
            <a:ext cx="6927900" cy="3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17" name="Google Shape;17;p3"/>
          <p:cNvCxnSpPr/>
          <p:nvPr/>
        </p:nvCxnSpPr>
        <p:spPr>
          <a:xfrm>
            <a:off x="939645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Google Shape;18;p3"/>
          <p:cNvSpPr/>
          <p:nvPr/>
        </p:nvSpPr>
        <p:spPr>
          <a:xfrm flipH="1">
            <a:off x="632556" y="2267403"/>
            <a:ext cx="614400" cy="614400"/>
          </a:xfrm>
          <a:prstGeom prst="ellipse">
            <a:avLst/>
          </a:prstGeom>
          <a:solidFill>
            <a:srgbClr val="FFCC99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945630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/>
          <p:nvPr/>
        </p:nvSpPr>
        <p:spPr>
          <a:xfrm>
            <a:off x="638325" y="2267417"/>
            <a:ext cx="614400" cy="614400"/>
          </a:xfrm>
          <a:prstGeom prst="ellipse">
            <a:avLst/>
          </a:prstGeom>
          <a:solidFill>
            <a:srgbClr val="2E3037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1633225" y="2161800"/>
            <a:ext cx="6700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406400" rtl="0">
              <a:spcBef>
                <a:spcPts val="600"/>
              </a:spcBef>
              <a:spcAft>
                <a:spcPts val="0"/>
              </a:spcAft>
              <a:buSzPts val="2800"/>
              <a:buNone/>
              <a:defRPr sz="2800" i="1">
                <a:solidFill>
                  <a:srgbClr val="FFCC99"/>
                </a:solidFill>
              </a:defRPr>
            </a:lvl1pPr>
            <a:lvl2pPr marL="914400" lvl="1" indent="-406400" rtl="0">
              <a:spcBef>
                <a:spcPts val="0"/>
              </a:spcBef>
              <a:spcAft>
                <a:spcPts val="0"/>
              </a:spcAft>
              <a:buSzPts val="2800"/>
              <a:buChar char="▫"/>
              <a:defRPr sz="2800" i="1">
                <a:solidFill>
                  <a:schemeClr val="accent1"/>
                </a:solidFill>
              </a:defRPr>
            </a:lvl2pPr>
            <a:lvl3pPr marL="1371600" lvl="2" indent="-4064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 i="1">
                <a:solidFill>
                  <a:schemeClr val="accent1"/>
                </a:solidFill>
              </a:defRPr>
            </a:lvl3pPr>
            <a:lvl4pPr marL="1828800" lvl="3" indent="-406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●"/>
              <a:defRPr sz="2800" i="1">
                <a:solidFill>
                  <a:schemeClr val="accent1"/>
                </a:solidFill>
              </a:defRPr>
            </a:lvl4pPr>
            <a:lvl5pPr marL="2286000" lvl="4" indent="-406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○"/>
              <a:defRPr sz="2800" i="1">
                <a:solidFill>
                  <a:schemeClr val="accent1"/>
                </a:solidFill>
              </a:defRPr>
            </a:lvl5pPr>
            <a:lvl6pPr marL="2743200" lvl="5" indent="-406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■"/>
              <a:defRPr sz="2800" i="1">
                <a:solidFill>
                  <a:schemeClr val="accent1"/>
                </a:solidFill>
              </a:defRPr>
            </a:lvl6pPr>
            <a:lvl7pPr marL="3200400" lvl="6" indent="-406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●"/>
              <a:defRPr sz="2800" i="1">
                <a:solidFill>
                  <a:schemeClr val="accent1"/>
                </a:solidFill>
              </a:defRPr>
            </a:lvl7pPr>
            <a:lvl8pPr marL="3657600" lvl="7" indent="-406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○"/>
              <a:defRPr sz="2800" i="1">
                <a:solidFill>
                  <a:schemeClr val="accent1"/>
                </a:solidFill>
              </a:defRPr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■"/>
              <a:defRPr sz="2800" i="1"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23" name="Google Shape;23;p4"/>
          <p:cNvSpPr txBox="1"/>
          <p:nvPr/>
        </p:nvSpPr>
        <p:spPr>
          <a:xfrm>
            <a:off x="286541" y="2244031"/>
            <a:ext cx="1306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rgbClr val="FFCC99"/>
                </a:solidFill>
                <a:latin typeface="Quicksand"/>
                <a:ea typeface="Quicksand"/>
                <a:cs typeface="Quicksand"/>
                <a:sym typeface="Quicksand"/>
              </a:rPr>
              <a:t>“</a:t>
            </a:r>
            <a:endParaRPr sz="4800" b="1" dirty="0">
              <a:solidFill>
                <a:srgbClr val="FFCC99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9C0BA"/>
                </a:solidFill>
              </a:defRPr>
            </a:lvl1pPr>
            <a:lvl2pPr lvl="1">
              <a:buNone/>
              <a:defRPr>
                <a:solidFill>
                  <a:srgbClr val="39C0BA"/>
                </a:solidFill>
              </a:defRPr>
            </a:lvl2pPr>
            <a:lvl3pPr lvl="2">
              <a:buNone/>
              <a:defRPr>
                <a:solidFill>
                  <a:srgbClr val="39C0BA"/>
                </a:solidFill>
              </a:defRPr>
            </a:lvl3pPr>
            <a:lvl4pPr lvl="3">
              <a:buNone/>
              <a:defRPr>
                <a:solidFill>
                  <a:srgbClr val="39C0BA"/>
                </a:solidFill>
              </a:defRPr>
            </a:lvl4pPr>
            <a:lvl5pPr lvl="4">
              <a:buNone/>
              <a:defRPr>
                <a:solidFill>
                  <a:srgbClr val="39C0BA"/>
                </a:solidFill>
              </a:defRPr>
            </a:lvl5pPr>
            <a:lvl6pPr lvl="5">
              <a:buNone/>
              <a:defRPr>
                <a:solidFill>
                  <a:srgbClr val="39C0BA"/>
                </a:solidFill>
              </a:defRPr>
            </a:lvl6pPr>
            <a:lvl7pPr lvl="6">
              <a:buNone/>
              <a:defRPr>
                <a:solidFill>
                  <a:srgbClr val="39C0BA"/>
                </a:solidFill>
              </a:defRPr>
            </a:lvl7pPr>
            <a:lvl8pPr lvl="7">
              <a:buNone/>
              <a:defRPr>
                <a:solidFill>
                  <a:srgbClr val="39C0BA"/>
                </a:solidFill>
              </a:defRPr>
            </a:lvl8pPr>
            <a:lvl9pPr lvl="8">
              <a:buNone/>
              <a:defRPr>
                <a:solidFill>
                  <a:srgbClr val="39C0BA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solidFill>
                  <a:srgbClr val="FFCC99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1165498" y="1086799"/>
            <a:ext cx="68580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Quicksand"/>
              <a:buChar char="◦"/>
              <a:defRPr sz="30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Font typeface="Quicksand"/>
              <a:buChar char="▫"/>
              <a:defRPr sz="24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Font typeface="Quicksand"/>
              <a:buChar char="■"/>
              <a:defRPr sz="24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●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○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■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●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○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■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29" name="Google Shape;29;p5"/>
          <p:cNvCxnSpPr/>
          <p:nvPr/>
        </p:nvCxnSpPr>
        <p:spPr>
          <a:xfrm>
            <a:off x="945638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Google Shape;30;p5"/>
          <p:cNvSpPr/>
          <p:nvPr/>
        </p:nvSpPr>
        <p:spPr>
          <a:xfrm>
            <a:off x="874396" y="605794"/>
            <a:ext cx="142500" cy="142500"/>
          </a:xfrm>
          <a:prstGeom prst="ellipse">
            <a:avLst/>
          </a:prstGeom>
          <a:solidFill>
            <a:srgbClr val="FFCC99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5"/>
          <p:cNvSpPr/>
          <p:nvPr/>
        </p:nvSpPr>
        <p:spPr>
          <a:xfrm>
            <a:off x="844675" y="1400721"/>
            <a:ext cx="201900" cy="201900"/>
          </a:xfrm>
          <a:prstGeom prst="ellipse">
            <a:avLst/>
          </a:prstGeom>
          <a:solidFill>
            <a:srgbClr val="2E3037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 preserve="1">
  <p:cSld name="1_Title + 1 column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1071538" y="4369890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solidFill>
                  <a:srgbClr val="FFCC99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1165498" y="357172"/>
            <a:ext cx="68580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Quicksand"/>
              <a:buNone/>
              <a:defRPr sz="30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Font typeface="Quicksand"/>
              <a:buChar char="▫"/>
              <a:defRPr sz="24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Font typeface="Quicksand"/>
              <a:buChar char="■"/>
              <a:defRPr sz="24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●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○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■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●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○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■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29" name="Google Shape;29;p5"/>
          <p:cNvCxnSpPr/>
          <p:nvPr/>
        </p:nvCxnSpPr>
        <p:spPr>
          <a:xfrm>
            <a:off x="945638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Google Shape;30;p5"/>
          <p:cNvSpPr/>
          <p:nvPr/>
        </p:nvSpPr>
        <p:spPr>
          <a:xfrm>
            <a:off x="874396" y="4429138"/>
            <a:ext cx="142500" cy="142500"/>
          </a:xfrm>
          <a:prstGeom prst="ellipse">
            <a:avLst/>
          </a:prstGeom>
          <a:solidFill>
            <a:srgbClr val="FFCC99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5"/>
          <p:cNvSpPr/>
          <p:nvPr/>
        </p:nvSpPr>
        <p:spPr>
          <a:xfrm>
            <a:off x="844675" y="655338"/>
            <a:ext cx="201900" cy="201900"/>
          </a:xfrm>
          <a:prstGeom prst="ellipse">
            <a:avLst/>
          </a:prstGeom>
          <a:solidFill>
            <a:srgbClr val="2E3037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_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071586" y="4298452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CC9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52" name="Google Shape;52;p8"/>
          <p:cNvCxnSpPr/>
          <p:nvPr/>
        </p:nvCxnSpPr>
        <p:spPr>
          <a:xfrm>
            <a:off x="945638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8"/>
          <p:cNvSpPr/>
          <p:nvPr/>
        </p:nvSpPr>
        <p:spPr>
          <a:xfrm>
            <a:off x="874396" y="4358076"/>
            <a:ext cx="142500" cy="142500"/>
          </a:xfrm>
          <a:prstGeom prst="ellipse">
            <a:avLst/>
          </a:prstGeom>
          <a:solidFill>
            <a:srgbClr val="FFCC99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61" name="Google Shape;61;p10"/>
          <p:cNvCxnSpPr/>
          <p:nvPr/>
        </p:nvCxnSpPr>
        <p:spPr>
          <a:xfrm>
            <a:off x="945638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rgbClr val="999FA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Google Shape;62;p10"/>
          <p:cNvSpPr/>
          <p:nvPr/>
        </p:nvSpPr>
        <p:spPr>
          <a:xfrm>
            <a:off x="844675" y="2470800"/>
            <a:ext cx="201900" cy="201900"/>
          </a:xfrm>
          <a:prstGeom prst="ellipse">
            <a:avLst/>
          </a:prstGeom>
          <a:solidFill>
            <a:srgbClr val="2E3037"/>
          </a:solidFill>
          <a:ln w="9525" cap="flat" cmpd="sng">
            <a:solidFill>
              <a:srgbClr val="999F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key color">
  <p:cSld name="BLANK_1">
    <p:bg>
      <p:bgPr>
        <a:solidFill>
          <a:srgbClr val="FFCC99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65" name="Google Shape;65;p11"/>
          <p:cNvCxnSpPr/>
          <p:nvPr/>
        </p:nvCxnSpPr>
        <p:spPr>
          <a:xfrm>
            <a:off x="945638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" name="Google Shape;66;p11"/>
          <p:cNvSpPr/>
          <p:nvPr/>
        </p:nvSpPr>
        <p:spPr>
          <a:xfrm>
            <a:off x="844675" y="2470800"/>
            <a:ext cx="201900" cy="201900"/>
          </a:xfrm>
          <a:prstGeom prst="ellipse">
            <a:avLst/>
          </a:prstGeom>
          <a:solidFill>
            <a:srgbClr val="FFCC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 preserve="1">
  <p:cSld name="1_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19175" y="2233519"/>
            <a:ext cx="6680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rgbClr val="FFCC9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 dirty="0"/>
          </a:p>
        </p:txBody>
      </p:sp>
      <p:cxnSp>
        <p:nvCxnSpPr>
          <p:cNvPr id="11" name="Google Shape;11;p2"/>
          <p:cNvCxnSpPr/>
          <p:nvPr/>
        </p:nvCxnSpPr>
        <p:spPr>
          <a:xfrm rot="16200000" flipH="1">
            <a:off x="-414974" y="1272180"/>
            <a:ext cx="2700060" cy="12788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845250" y="2643475"/>
            <a:ext cx="189000" cy="189000"/>
          </a:xfrm>
          <a:prstGeom prst="ellipse">
            <a:avLst/>
          </a:prstGeom>
          <a:solidFill>
            <a:srgbClr val="FFCC99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CC99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65498" y="1086799"/>
            <a:ext cx="68580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◦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▫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■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rgbClr val="FFCC99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60" r:id="rId5"/>
    <p:sldLayoutId id="2147483659" r:id="rId6"/>
    <p:sldLayoutId id="2147483656" r:id="rId7"/>
    <p:sldLayoutId id="2147483657" r:id="rId8"/>
    <p:sldLayoutId id="2147483661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FFCC99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FFCC99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ctrTitle"/>
          </p:nvPr>
        </p:nvSpPr>
        <p:spPr>
          <a:xfrm>
            <a:off x="1319175" y="2233519"/>
            <a:ext cx="6680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A new approach</a:t>
            </a:r>
            <a:endParaRPr dirty="0"/>
          </a:p>
        </p:txBody>
      </p:sp>
      <p:sp>
        <p:nvSpPr>
          <p:cNvPr id="3" name="Google Shape;95;p15"/>
          <p:cNvSpPr txBox="1">
            <a:spLocks/>
          </p:cNvSpPr>
          <p:nvPr/>
        </p:nvSpPr>
        <p:spPr>
          <a:xfrm>
            <a:off x="1357290" y="3214692"/>
            <a:ext cx="6927900" cy="3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</a:rPr>
              <a:t>f</a:t>
            </a:r>
            <a:r>
              <a:rPr lang="en-US" sz="1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</a:rPr>
              <a:t>or true </a:t>
            </a:r>
            <a:r>
              <a:rPr lang="en-US" sz="1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</a:rPr>
              <a:t>machine learning</a:t>
            </a:r>
            <a:endParaRPr lang="en-US" sz="1800" dirty="0">
              <a:solidFill>
                <a:schemeClr val="lt1"/>
              </a:solidFill>
              <a:latin typeface="Quicksand"/>
              <a:ea typeface="Quicksand"/>
              <a:cs typeface="Quicksand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4294967295"/>
          </p:nvPr>
        </p:nvSpPr>
        <p:spPr>
          <a:xfrm>
            <a:off x="1357290" y="642924"/>
            <a:ext cx="6858000" cy="42148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GB" sz="2000" dirty="0" smtClean="0"/>
              <a:t>Before him stood a boy, most strange and wild in aspect, with black tangled hair, and dark, burning eyes. An amazingly handsome, perfect face. </a:t>
            </a:r>
          </a:p>
          <a:p>
            <a:pPr marL="0" lvl="0" indent="0">
              <a:buNone/>
            </a:pPr>
            <a:r>
              <a:rPr lang="en-GB" sz="2000" dirty="0" smtClean="0"/>
              <a:t>In a sonorous voice, suggestive of the melodious outpouring of a stringed instrument, he spoke:</a:t>
            </a:r>
          </a:p>
          <a:p>
            <a:pPr marL="0" lvl="0" indent="0">
              <a:buNone/>
            </a:pPr>
            <a:endParaRPr lang="en-GB" sz="2000" dirty="0" smtClean="0"/>
          </a:p>
          <a:p>
            <a:pPr marL="0" lvl="0" indent="0">
              <a:buNone/>
            </a:pPr>
            <a:r>
              <a:rPr lang="en-GB" sz="2000" dirty="0" smtClean="0"/>
              <a:t>– We had planned a great, terrible affair, that our names might be honoured by future generations.</a:t>
            </a:r>
          </a:p>
          <a:p>
            <a:pPr marL="0" lvl="0" indent="0">
              <a:buNone/>
            </a:pPr>
            <a:endParaRPr lang="en-GB" sz="2000" dirty="0" smtClean="0"/>
          </a:p>
          <a:p>
            <a:pPr marL="0" lvl="0" indent="0">
              <a:buNone/>
            </a:pPr>
            <a:r>
              <a:rPr lang="en-GB" sz="1600" dirty="0" smtClean="0"/>
              <a:t>adapted from </a:t>
            </a:r>
            <a:r>
              <a:rPr lang="en-GB" sz="1600" i="1" dirty="0" smtClean="0"/>
              <a:t>The Invoker of the Beast</a:t>
            </a:r>
            <a:r>
              <a:rPr lang="en-GB" sz="1600" dirty="0" smtClean="0"/>
              <a:t>  by Feodor Sologub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type="ctrTitle"/>
          </p:nvPr>
        </p:nvSpPr>
        <p:spPr>
          <a:xfrm>
            <a:off x="1530175" y="2307788"/>
            <a:ext cx="6767100" cy="5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Learning</a:t>
            </a:r>
            <a:endParaRPr dirty="0"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1"/>
          </p:nvPr>
        </p:nvSpPr>
        <p:spPr>
          <a:xfrm>
            <a:off x="1567326" y="2782913"/>
            <a:ext cx="6927900" cy="3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15"/>
          <p:cNvSpPr txBox="1"/>
          <p:nvPr/>
        </p:nvSpPr>
        <p:spPr>
          <a:xfrm>
            <a:off x="526358" y="2279925"/>
            <a:ext cx="802500" cy="5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E3037"/>
                </a:solidFill>
                <a:latin typeface="Quicksand"/>
                <a:ea typeface="Quicksand"/>
                <a:cs typeface="Quicksand"/>
                <a:sym typeface="Quicksand"/>
              </a:rPr>
              <a:t>1</a:t>
            </a:r>
            <a:endParaRPr sz="3000">
              <a:solidFill>
                <a:srgbClr val="2E3037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definition of Learning</a:t>
            </a:r>
            <a:endParaRPr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GB" sz="2400" dirty="0" smtClean="0"/>
              <a:t>the acquisition of novel information by organizing it into a coherent representation and integrating it with existing information, and  evidenced by change in behavior.</a:t>
            </a:r>
          </a:p>
          <a:p>
            <a:pPr marL="0" lvl="0" indent="0"/>
            <a:endParaRPr lang="en-GB" sz="2400" dirty="0" smtClean="0"/>
          </a:p>
          <a:p>
            <a:pPr marL="0" indent="0">
              <a:buNone/>
            </a:pPr>
            <a:r>
              <a:rPr lang="en-GB" sz="1400" dirty="0" smtClean="0"/>
              <a:t>adapted from the American Psychological Association’s </a:t>
            </a:r>
            <a:r>
              <a:rPr lang="en-GB" sz="1400" i="1" dirty="0" smtClean="0"/>
              <a:t>Dictionary of Psychology</a:t>
            </a:r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features of Learning</a:t>
            </a:r>
            <a:endParaRPr lang="en-GB"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81000">
              <a:buClr>
                <a:srgbClr val="FFCC99"/>
              </a:buClr>
              <a:buSzPts val="2400"/>
            </a:pPr>
            <a:r>
              <a:rPr lang="en-GB" sz="2400" dirty="0" smtClean="0"/>
              <a:t>New information integrity is preserved</a:t>
            </a:r>
          </a:p>
          <a:p>
            <a:pPr lvl="0" indent="-381000">
              <a:spcBef>
                <a:spcPts val="0"/>
              </a:spcBef>
              <a:buClr>
                <a:srgbClr val="FFCC99"/>
              </a:buClr>
              <a:buSzPts val="2400"/>
            </a:pPr>
            <a:r>
              <a:rPr lang="en-GB" sz="2400" dirty="0" smtClean="0"/>
              <a:t>Existing information is coherent</a:t>
            </a:r>
          </a:p>
          <a:p>
            <a:pPr lvl="0" indent="-381000">
              <a:spcBef>
                <a:spcPts val="0"/>
              </a:spcBef>
              <a:buClr>
                <a:srgbClr val="FFCC99"/>
              </a:buClr>
              <a:buSzPts val="2400"/>
            </a:pPr>
            <a:r>
              <a:rPr lang="en-GB" sz="2400" dirty="0" smtClean="0"/>
              <a:t>New information is integrated with the existing information</a:t>
            </a:r>
          </a:p>
          <a:p>
            <a:pPr lvl="0" indent="-381000">
              <a:spcBef>
                <a:spcPts val="0"/>
              </a:spcBef>
              <a:buClr>
                <a:srgbClr val="FFCC99"/>
              </a:buClr>
              <a:buSzPts val="2400"/>
            </a:pPr>
            <a:r>
              <a:rPr lang="en-GB" sz="2400" dirty="0" smtClean="0"/>
              <a:t>Learning translates to behavior change</a:t>
            </a:r>
            <a:endParaRPr lang="en-GB" sz="2400" dirty="0"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consequences of the definition</a:t>
            </a:r>
            <a:endParaRPr lang="en-GB"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2400" dirty="0" smtClean="0"/>
              <a:t>Behavior change is simultaneous with the acquisition of new information</a:t>
            </a:r>
            <a:endParaRPr lang="en" sz="2400" dirty="0" smtClean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2400" dirty="0" smtClean="0"/>
              <a:t>Pre-existing information is preserved</a:t>
            </a:r>
            <a:endParaRPr lang="en" sz="2400" dirty="0" smtClean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2400" dirty="0" smtClean="0"/>
              <a:t>Behavior is provable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None/>
            </a:pPr>
            <a:endParaRPr lang="en-GB" sz="2400" dirty="0" smtClean="0"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type="ctrTitle"/>
          </p:nvPr>
        </p:nvSpPr>
        <p:spPr>
          <a:xfrm>
            <a:off x="1530175" y="2307788"/>
            <a:ext cx="6767100" cy="5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W</a:t>
            </a:r>
            <a:r>
              <a:rPr lang="en" dirty="0" smtClean="0"/>
              <a:t>hat is </a:t>
            </a:r>
            <a:r>
              <a:rPr lang="en" dirty="0" smtClean="0"/>
              <a:t>the new approach?</a:t>
            </a:r>
            <a:endParaRPr dirty="0"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1"/>
          </p:nvPr>
        </p:nvSpPr>
        <p:spPr>
          <a:xfrm>
            <a:off x="1567326" y="2782913"/>
            <a:ext cx="6927900" cy="3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15"/>
          <p:cNvSpPr txBox="1"/>
          <p:nvPr/>
        </p:nvSpPr>
        <p:spPr>
          <a:xfrm>
            <a:off x="526358" y="2279925"/>
            <a:ext cx="802500" cy="5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 smtClean="0">
                <a:solidFill>
                  <a:srgbClr val="2E3037"/>
                </a:solidFill>
                <a:latin typeface="Quicksand"/>
                <a:ea typeface="Quicksand"/>
                <a:cs typeface="Quicksand"/>
                <a:sym typeface="Quicksand"/>
              </a:rPr>
              <a:t>2</a:t>
            </a:r>
            <a:endParaRPr sz="3000" dirty="0">
              <a:solidFill>
                <a:srgbClr val="2E3037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4294967295"/>
          </p:nvPr>
        </p:nvSpPr>
        <p:spPr>
          <a:xfrm>
            <a:off x="1571604" y="785800"/>
            <a:ext cx="6858000" cy="3724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Clr>
                <a:srgbClr val="FFCC99"/>
              </a:buClr>
            </a:pPr>
            <a:r>
              <a:rPr lang="en" dirty="0" smtClean="0"/>
              <a:t>The new approach</a:t>
            </a:r>
            <a:r>
              <a:rPr lang="en" sz="2400" dirty="0" smtClean="0"/>
              <a:t> </a:t>
            </a:r>
            <a:r>
              <a:rPr lang="en" sz="2400" dirty="0" smtClean="0"/>
              <a:t>is the first </a:t>
            </a:r>
            <a:r>
              <a:rPr lang="en" sz="2400" i="1" dirty="0" smtClean="0"/>
              <a:t>learning</a:t>
            </a:r>
            <a:r>
              <a:rPr lang="en" sz="2400" dirty="0" smtClean="0"/>
              <a:t> machine ever created.</a:t>
            </a:r>
          </a:p>
          <a:p>
            <a:pPr>
              <a:spcBef>
                <a:spcPts val="0"/>
              </a:spcBef>
              <a:buClr>
                <a:srgbClr val="FFCC99"/>
              </a:buClr>
            </a:pPr>
            <a:endParaRPr lang="en" sz="2400" dirty="0" smtClean="0"/>
          </a:p>
          <a:p>
            <a:pPr>
              <a:spcBef>
                <a:spcPts val="0"/>
              </a:spcBef>
              <a:buClr>
                <a:srgbClr val="FFCC99"/>
              </a:buClr>
            </a:pPr>
            <a:r>
              <a:rPr lang="en" dirty="0" smtClean="0"/>
              <a:t>The new approach </a:t>
            </a:r>
            <a:r>
              <a:rPr lang="en" dirty="0" smtClean="0"/>
              <a:t>is both a novel structure of information and a novel way of using information.</a:t>
            </a:r>
          </a:p>
          <a:p>
            <a:pPr>
              <a:spcBef>
                <a:spcPts val="0"/>
              </a:spcBef>
              <a:buClr>
                <a:srgbClr val="FFCC99"/>
              </a:buClr>
            </a:pPr>
            <a:endParaRPr lang="en" dirty="0" smtClean="0"/>
          </a:p>
          <a:p>
            <a:pPr>
              <a:spcBef>
                <a:spcPts val="0"/>
              </a:spcBef>
              <a:buClr>
                <a:srgbClr val="FFCC99"/>
              </a:buClr>
            </a:pPr>
            <a:r>
              <a:rPr lang="en" dirty="0" smtClean="0"/>
              <a:t>The new approach </a:t>
            </a:r>
            <a:r>
              <a:rPr lang="en" dirty="0" smtClean="0"/>
              <a:t>is the proof of feasibility of long sought concepts in artificial intelligence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Features</a:t>
            </a:r>
            <a:endParaRPr lang="en-GB"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2400" dirty="0" smtClean="0"/>
              <a:t>Processing is determined by geometric features and these in turn are determined by the information itself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None/>
            </a:pPr>
            <a:endParaRPr lang="en" sz="2400" dirty="0" smtClean="0"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  <p:pic>
        <p:nvPicPr>
          <p:cNvPr id="5" name="Picture 4" descr="1.informa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3071816"/>
            <a:ext cx="1643074" cy="1002519"/>
          </a:xfrm>
          <a:prstGeom prst="rect">
            <a:avLst/>
          </a:prstGeom>
        </p:spPr>
      </p:pic>
      <p:pic>
        <p:nvPicPr>
          <p:cNvPr id="6" name="Picture 5" descr="2.structure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686" y="2786064"/>
            <a:ext cx="1237535" cy="1507322"/>
          </a:xfrm>
          <a:prstGeom prst="rect">
            <a:avLst/>
          </a:prstGeom>
        </p:spPr>
      </p:pic>
      <p:pic>
        <p:nvPicPr>
          <p:cNvPr id="7" name="Picture 6" descr="3.processing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5140" y="2786064"/>
            <a:ext cx="1237535" cy="1507322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6000760" y="3429006"/>
            <a:ext cx="357190" cy="285752"/>
          </a:xfrm>
          <a:prstGeom prst="rightArrow">
            <a:avLst/>
          </a:prstGeom>
          <a:noFill/>
          <a:ln w="12700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3571868" y="3429006"/>
            <a:ext cx="357190" cy="285752"/>
          </a:xfrm>
          <a:prstGeom prst="rightArrow">
            <a:avLst/>
          </a:prstGeom>
          <a:noFill/>
          <a:ln w="12700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928794" y="4366453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Quicksand" pitchFamily="18" charset="0"/>
              </a:rPr>
              <a:t>data</a:t>
            </a:r>
            <a:endParaRPr lang="en-GB" sz="1200" dirty="0">
              <a:solidFill>
                <a:schemeClr val="bg1"/>
              </a:solidFill>
              <a:latin typeface="Quicksand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357700"/>
            <a:ext cx="821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Quicksand" pitchFamily="18" charset="0"/>
              </a:rPr>
              <a:t>structure</a:t>
            </a:r>
            <a:endParaRPr lang="en-GB" sz="1200" dirty="0">
              <a:solidFill>
                <a:schemeClr val="bg1"/>
              </a:solidFill>
              <a:latin typeface="Quicksand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29454" y="4366453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Quicksand" pitchFamily="18" charset="0"/>
              </a:rPr>
              <a:t>processing</a:t>
            </a:r>
            <a:endParaRPr lang="en-GB" sz="1200" dirty="0">
              <a:solidFill>
                <a:schemeClr val="bg1"/>
              </a:solidFill>
              <a:latin typeface="Quicksa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Features</a:t>
            </a:r>
            <a:r>
              <a:rPr lang="en" dirty="0" smtClean="0"/>
              <a:t> </a:t>
            </a:r>
            <a:endParaRPr lang="en-GB"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2400" dirty="0" smtClean="0"/>
              <a:t>Processing occurs at the relationship level</a:t>
            </a:r>
            <a:endParaRPr lang="en" sz="2400" dirty="0" smtClean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None/>
            </a:pPr>
            <a:endParaRPr lang="en" sz="2400" dirty="0" smtClean="0"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dirty="0"/>
          </a:p>
        </p:txBody>
      </p:sp>
      <p:pic>
        <p:nvPicPr>
          <p:cNvPr id="5" name="Picture 4" descr="processing_classic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98" y="1785932"/>
            <a:ext cx="1324447" cy="3143272"/>
          </a:xfrm>
          <a:prstGeom prst="rect">
            <a:avLst/>
          </a:prstGeom>
        </p:spPr>
      </p:pic>
      <p:pic>
        <p:nvPicPr>
          <p:cNvPr id="6" name="Picture 5" descr="processing_porphyr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1785932"/>
            <a:ext cx="1324447" cy="31432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28728" y="2714626"/>
            <a:ext cx="94128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rPr>
              <a:t>c</a:t>
            </a:r>
            <a:r>
              <a:rPr lang="en" dirty="0" smtClean="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rPr>
              <a:t>lassical</a:t>
            </a:r>
          </a:p>
          <a:p>
            <a:r>
              <a:rPr lang="en-GB" dirty="0" smtClean="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rPr>
              <a:t>n</a:t>
            </a:r>
            <a:r>
              <a:rPr lang="en" dirty="0" smtClean="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rPr>
              <a:t>eural</a:t>
            </a:r>
          </a:p>
          <a:p>
            <a:r>
              <a:rPr lang="en" dirty="0" smtClean="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rPr>
              <a:t>networks</a:t>
            </a:r>
            <a:endParaRPr lang="en-GB" dirty="0" smtClean="0">
              <a:solidFill>
                <a:srgbClr val="F3F3F3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29124" y="2928940"/>
            <a:ext cx="9861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rPr>
              <a:t>new</a:t>
            </a:r>
          </a:p>
          <a:p>
            <a:r>
              <a:rPr lang="en-GB" dirty="0" smtClean="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rPr>
              <a:t>approach</a:t>
            </a:r>
            <a:endParaRPr lang="en-GB" dirty="0" smtClean="0">
              <a:solidFill>
                <a:srgbClr val="F3F3F3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Features</a:t>
            </a:r>
            <a:endParaRPr lang="en-GB"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2400" dirty="0" smtClean="0"/>
              <a:t>Therefore, there is no distinction between data and processing units.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None/>
            </a:pPr>
            <a:endParaRPr lang="en" sz="2400" dirty="0" smtClean="0"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body" idx="1"/>
          </p:nvPr>
        </p:nvSpPr>
        <p:spPr>
          <a:xfrm>
            <a:off x="1633225" y="2161800"/>
            <a:ext cx="6700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 smtClean="0"/>
              <a:t>F</a:t>
            </a:r>
            <a:r>
              <a:rPr lang="en" dirty="0" smtClean="0"/>
              <a:t>orm and function are a unity, two sides of one coin.</a:t>
            </a:r>
            <a:endParaRPr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CC99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dirty="0">
              <a:solidFill>
                <a:srgbClr val="FFCC99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14480" y="321469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</a:rPr>
              <a:t>Ida Pauline Wolf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Features</a:t>
            </a:r>
            <a:endParaRPr lang="en-GB"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381000">
              <a:spcBef>
                <a:spcPts val="0"/>
              </a:spcBef>
              <a:buClr>
                <a:srgbClr val="FFCC99"/>
              </a:buClr>
              <a:buSzPts val="2400"/>
            </a:pPr>
            <a:r>
              <a:rPr lang="en-GB" sz="2400" dirty="0" smtClean="0"/>
              <a:t>Simple mathematical computations with a geometric meaning</a:t>
            </a:r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  <p:pic>
        <p:nvPicPr>
          <p:cNvPr id="6" name="Picture 5" descr="basegraph.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2000246"/>
            <a:ext cx="2786082" cy="3001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body" idx="1"/>
          </p:nvPr>
        </p:nvSpPr>
        <p:spPr>
          <a:xfrm>
            <a:off x="1633225" y="2161800"/>
            <a:ext cx="6700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 smtClean="0"/>
              <a:t>Simplicity is the ultimate sophistication</a:t>
            </a:r>
            <a:r>
              <a:rPr lang="en" dirty="0" smtClean="0"/>
              <a:t>.</a:t>
            </a:r>
            <a:endParaRPr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CC99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dirty="0">
              <a:solidFill>
                <a:srgbClr val="FFCC99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14480" y="307181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</a:rPr>
              <a:t>Leonardo da Vinci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Features</a:t>
            </a:r>
            <a:endParaRPr lang="en-GB"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381000">
              <a:spcBef>
                <a:spcPts val="0"/>
              </a:spcBef>
              <a:buClr>
                <a:srgbClr val="FFCC99"/>
              </a:buClr>
              <a:buSzPts val="2400"/>
            </a:pPr>
            <a:r>
              <a:rPr lang="en-GB" sz="2400" dirty="0" smtClean="0"/>
              <a:t>Natively scalable by parallelization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None/>
            </a:pPr>
            <a:endParaRPr lang="en" sz="2400" dirty="0" smtClean="0"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/>
          </a:p>
        </p:txBody>
      </p:sp>
      <p:pic>
        <p:nvPicPr>
          <p:cNvPr id="5" name="Picture 4" descr="parallel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643056"/>
            <a:ext cx="2857520" cy="30783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4294967295"/>
          </p:nvPr>
        </p:nvSpPr>
        <p:spPr>
          <a:xfrm>
            <a:off x="1214414" y="714362"/>
            <a:ext cx="4857750" cy="3571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381000">
              <a:spcBef>
                <a:spcPts val="0"/>
              </a:spcBef>
              <a:buClr>
                <a:srgbClr val="FFCC99"/>
              </a:buClr>
              <a:buSzPts val="2400"/>
              <a:buNone/>
            </a:pPr>
            <a:r>
              <a:rPr lang="en-GB" sz="1400" dirty="0" smtClean="0"/>
              <a:t>Search iterations without parallel processing</a:t>
            </a:r>
          </a:p>
        </p:txBody>
      </p:sp>
      <p:pic>
        <p:nvPicPr>
          <p:cNvPr id="8" name="Picture 7" descr="CPU.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3" y="3143254"/>
            <a:ext cx="5471374" cy="1505797"/>
          </a:xfrm>
          <a:prstGeom prst="rect">
            <a:avLst/>
          </a:prstGeom>
        </p:spPr>
      </p:pic>
      <p:pic>
        <p:nvPicPr>
          <p:cNvPr id="9" name="Picture 8" descr="CPU.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52" y="1142990"/>
            <a:ext cx="5429288" cy="1496444"/>
          </a:xfrm>
          <a:prstGeom prst="rect">
            <a:avLst/>
          </a:prstGeom>
        </p:spPr>
      </p:pic>
      <p:sp>
        <p:nvSpPr>
          <p:cNvPr id="10" name="Google Shape;109;p17"/>
          <p:cNvSpPr txBox="1">
            <a:spLocks/>
          </p:cNvSpPr>
          <p:nvPr/>
        </p:nvSpPr>
        <p:spPr>
          <a:xfrm>
            <a:off x="1214414" y="2714626"/>
            <a:ext cx="4857784" cy="35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Font typeface="Quicksand"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Quicksand"/>
                <a:ea typeface="Quicksand"/>
                <a:cs typeface="Quicksand"/>
                <a:sym typeface="Quicksand"/>
              </a:rPr>
              <a:t>Search iterations with parallel 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Features</a:t>
            </a:r>
            <a:endParaRPr lang="en-GB"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381000">
              <a:spcBef>
                <a:spcPts val="0"/>
              </a:spcBef>
              <a:buClr>
                <a:srgbClr val="FFCC99"/>
              </a:buClr>
              <a:buSzPts val="2400"/>
            </a:pPr>
            <a:r>
              <a:rPr lang="en-GB" sz="2400" dirty="0" smtClean="0"/>
              <a:t>Any number of geometric units interact with each other in parallel and real-time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None/>
            </a:pPr>
            <a:endParaRPr lang="en" sz="2400" dirty="0" smtClean="0"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  <p:pic>
        <p:nvPicPr>
          <p:cNvPr id="6" name="Picture 5" descr="node_classi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78" y="2000246"/>
            <a:ext cx="3048000" cy="3040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Features</a:t>
            </a:r>
            <a:endParaRPr lang="en-GB"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2400" dirty="0" smtClean="0"/>
              <a:t>The system state includes only the learned information, no parameters whatsoever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2400" dirty="0" smtClean="0"/>
              <a:t>Any request is handled from scratch</a:t>
            </a:r>
            <a:endParaRPr lang="en" sz="2400" dirty="0" smtClean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2400" dirty="0" smtClean="0"/>
              <a:t>No prior conditioning is needed to perform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2400" dirty="0" smtClean="0"/>
              <a:t>Therefore no bias is built in the model</a:t>
            </a:r>
          </a:p>
          <a:p>
            <a:pPr indent="-381000">
              <a:spcBef>
                <a:spcPts val="0"/>
              </a:spcBef>
              <a:buClr>
                <a:srgbClr val="FFCC99"/>
              </a:buClr>
              <a:buSzPts val="2400"/>
            </a:pPr>
            <a:r>
              <a:rPr lang="en-GB" sz="2400" dirty="0" smtClean="0"/>
              <a:t>Learning happens on-the-fly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2400" dirty="0" smtClean="0"/>
              <a:t>Any response fitness is humanly provable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None/>
            </a:pPr>
            <a:endParaRPr lang="en" sz="2400" dirty="0" smtClean="0"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type="ctrTitle"/>
          </p:nvPr>
        </p:nvSpPr>
        <p:spPr>
          <a:xfrm>
            <a:off x="1530175" y="2307788"/>
            <a:ext cx="6767100" cy="5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dirty="0" smtClean="0"/>
              <a:t>W</a:t>
            </a:r>
            <a:r>
              <a:rPr lang="en" dirty="0" smtClean="0"/>
              <a:t>hat </a:t>
            </a:r>
            <a:r>
              <a:rPr lang="en" sz="3200" dirty="0" smtClean="0"/>
              <a:t>the new approach </a:t>
            </a:r>
            <a:r>
              <a:rPr lang="en" dirty="0" smtClean="0"/>
              <a:t>proves</a:t>
            </a:r>
            <a:endParaRPr dirty="0"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1"/>
          </p:nvPr>
        </p:nvSpPr>
        <p:spPr>
          <a:xfrm>
            <a:off x="1567326" y="2782913"/>
            <a:ext cx="6927900" cy="3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15"/>
          <p:cNvSpPr txBox="1"/>
          <p:nvPr/>
        </p:nvSpPr>
        <p:spPr>
          <a:xfrm>
            <a:off x="526358" y="2279925"/>
            <a:ext cx="802500" cy="5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 smtClean="0">
                <a:solidFill>
                  <a:srgbClr val="2E3037"/>
                </a:solidFill>
                <a:latin typeface="Quicksand"/>
                <a:ea typeface="Quicksand"/>
                <a:cs typeface="Quicksand"/>
                <a:sym typeface="Quicksand"/>
              </a:rPr>
              <a:t>3</a:t>
            </a:r>
            <a:endParaRPr sz="3000" dirty="0">
              <a:solidFill>
                <a:srgbClr val="2E3037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4294967295"/>
          </p:nvPr>
        </p:nvSpPr>
        <p:spPr>
          <a:xfrm>
            <a:off x="1214414" y="285734"/>
            <a:ext cx="7215190" cy="42243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Clr>
                <a:srgbClr val="FFCC99"/>
              </a:buClr>
            </a:pPr>
            <a:r>
              <a:rPr lang="en-GB" dirty="0" smtClean="0"/>
              <a:t>T</a:t>
            </a:r>
            <a:r>
              <a:rPr lang="en" dirty="0" smtClean="0"/>
              <a:t>he new approach proves </a:t>
            </a:r>
            <a:r>
              <a:rPr lang="en" dirty="0" smtClean="0"/>
              <a:t>that it is possible to build systems that learn like we do.</a:t>
            </a:r>
          </a:p>
          <a:p>
            <a:pPr>
              <a:spcBef>
                <a:spcPts val="0"/>
              </a:spcBef>
              <a:buClr>
                <a:srgbClr val="FFCC99"/>
              </a:buClr>
            </a:pPr>
            <a:endParaRPr lang="en" sz="2400" dirty="0" smtClean="0"/>
          </a:p>
          <a:p>
            <a:pPr>
              <a:spcBef>
                <a:spcPts val="0"/>
              </a:spcBef>
              <a:buClr>
                <a:srgbClr val="FFCC99"/>
              </a:buClr>
            </a:pPr>
            <a:r>
              <a:rPr lang="en-GB" dirty="0" smtClean="0"/>
              <a:t>T</a:t>
            </a:r>
            <a:r>
              <a:rPr lang="en" dirty="0" smtClean="0"/>
              <a:t>he new approach </a:t>
            </a:r>
            <a:r>
              <a:rPr lang="en" dirty="0" smtClean="0"/>
              <a:t>proves </a:t>
            </a:r>
            <a:r>
              <a:rPr lang="en" sz="2400" dirty="0" smtClean="0"/>
              <a:t>that it is possible to build systems whose intelligence matches our own, because reasoning is learning driven by the system itself.</a:t>
            </a:r>
          </a:p>
          <a:p>
            <a:pPr>
              <a:spcBef>
                <a:spcPts val="0"/>
              </a:spcBef>
              <a:buClr>
                <a:srgbClr val="FFCC99"/>
              </a:buClr>
            </a:pPr>
            <a:endParaRPr lang="en" dirty="0" smtClean="0"/>
          </a:p>
          <a:p>
            <a:pPr>
              <a:spcBef>
                <a:spcPts val="0"/>
              </a:spcBef>
              <a:buClr>
                <a:srgbClr val="FFCC99"/>
              </a:buClr>
            </a:pPr>
            <a:r>
              <a:rPr lang="en-GB" dirty="0" smtClean="0"/>
              <a:t>T</a:t>
            </a:r>
            <a:r>
              <a:rPr lang="en" dirty="0" smtClean="0"/>
              <a:t>he new approach proves </a:t>
            </a:r>
            <a:r>
              <a:rPr lang="en" dirty="0" smtClean="0"/>
              <a:t>that the gap to AGI is not the complexity of computing but merely its parallelization.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type="ctrTitle"/>
          </p:nvPr>
        </p:nvSpPr>
        <p:spPr>
          <a:xfrm>
            <a:off x="1530175" y="2307788"/>
            <a:ext cx="6767100" cy="5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The road ahead</a:t>
            </a:r>
            <a:endParaRPr dirty="0"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1"/>
          </p:nvPr>
        </p:nvSpPr>
        <p:spPr>
          <a:xfrm>
            <a:off x="1567326" y="2782913"/>
            <a:ext cx="6927900" cy="3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15"/>
          <p:cNvSpPr txBox="1"/>
          <p:nvPr/>
        </p:nvSpPr>
        <p:spPr>
          <a:xfrm>
            <a:off x="526358" y="2279925"/>
            <a:ext cx="802500" cy="5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 smtClean="0">
                <a:solidFill>
                  <a:srgbClr val="2E3037"/>
                </a:solidFill>
                <a:latin typeface="Quicksand"/>
                <a:ea typeface="Quicksand"/>
                <a:cs typeface="Quicksand"/>
                <a:sym typeface="Quicksand"/>
              </a:rPr>
              <a:t>4</a:t>
            </a:r>
            <a:endParaRPr sz="3000" dirty="0">
              <a:solidFill>
                <a:srgbClr val="2E3037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phylogenetics of AI</a:t>
            </a:r>
            <a:endParaRPr lang="en-GB" dirty="0"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/>
          </a:p>
        </p:txBody>
      </p:sp>
      <p:pic>
        <p:nvPicPr>
          <p:cNvPr id="4" name="Picture 3" descr="phylogenet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451" y="1929911"/>
            <a:ext cx="7679953" cy="3063454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071538" y="785800"/>
            <a:ext cx="6858000" cy="3725700"/>
          </a:xfrm>
        </p:spPr>
        <p:txBody>
          <a:bodyPr/>
          <a:lstStyle/>
          <a:p>
            <a:r>
              <a:rPr lang="en-GB" sz="1800" dirty="0" smtClean="0"/>
              <a:t>enabling learning and reasoning – beyond data mapping and static trained models of current AI</a:t>
            </a:r>
          </a:p>
          <a:p>
            <a:r>
              <a:rPr lang="en-GB" sz="1800" dirty="0" smtClean="0"/>
              <a:t>rational control over current AI capabilities</a:t>
            </a:r>
            <a:endParaRPr lang="en-GB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processor architectures designed for AI</a:t>
            </a:r>
            <a:endParaRPr lang="en-GB" dirty="0"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/>
          </a:p>
        </p:txBody>
      </p:sp>
      <p:pic>
        <p:nvPicPr>
          <p:cNvPr id="7" name="Picture 6" descr="database_ID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1285866"/>
            <a:ext cx="5929354" cy="35215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body" idx="1"/>
          </p:nvPr>
        </p:nvSpPr>
        <p:spPr>
          <a:xfrm>
            <a:off x="1633225" y="2161800"/>
            <a:ext cx="6700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 smtClean="0"/>
              <a:t>All great things have small begginings</a:t>
            </a:r>
            <a:r>
              <a:rPr lang="en" dirty="0" smtClean="0"/>
              <a:t>.</a:t>
            </a:r>
            <a:endParaRPr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CC99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 dirty="0">
              <a:solidFill>
                <a:srgbClr val="FFCC99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14480" y="307181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</a:rPr>
              <a:t>Peter Senge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the end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5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44" name="Google Shape;344;p35"/>
          <p:cNvSpPr txBox="1">
            <a:spLocks noGrp="1"/>
          </p:cNvSpPr>
          <p:nvPr>
            <p:ph type="body" idx="1"/>
          </p:nvPr>
        </p:nvSpPr>
        <p:spPr>
          <a:xfrm>
            <a:off x="1165498" y="1130515"/>
            <a:ext cx="68580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81000">
              <a:lnSpc>
                <a:spcPct val="115000"/>
              </a:lnSpc>
              <a:buSzPts val="2400"/>
            </a:pPr>
            <a:r>
              <a:rPr lang="en-GB" sz="2400" dirty="0" smtClean="0">
                <a:solidFill>
                  <a:srgbClr val="F3F3F3"/>
                </a:solidFill>
              </a:rPr>
              <a:t>N</a:t>
            </a:r>
            <a:r>
              <a:rPr lang="en" sz="2400" dirty="0" smtClean="0">
                <a:solidFill>
                  <a:srgbClr val="F3F3F3"/>
                </a:solidFill>
              </a:rPr>
              <a:t>euroanatomical images by </a:t>
            </a:r>
            <a:r>
              <a:rPr lang="en-GB" sz="2400" dirty="0" smtClean="0">
                <a:solidFill>
                  <a:schemeClr val="bg1"/>
                </a:solidFill>
              </a:rPr>
              <a:t>Frontiers in Neuroanatomy, </a:t>
            </a:r>
            <a:r>
              <a:rPr lang="en-GB" sz="2400" i="1" dirty="0" smtClean="0">
                <a:solidFill>
                  <a:schemeClr val="bg1"/>
                </a:solidFill>
              </a:rPr>
              <a:t>www.frontiersin.org</a:t>
            </a:r>
            <a:endParaRPr lang="en" sz="2400" i="1" dirty="0" smtClean="0">
              <a:solidFill>
                <a:srgbClr val="F3F3F3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3F3F3"/>
              </a:buClr>
              <a:buSzPts val="2400"/>
              <a:buChar char="◦"/>
            </a:pPr>
            <a:r>
              <a:rPr lang="en" sz="2400" dirty="0" smtClean="0">
                <a:solidFill>
                  <a:srgbClr val="F3F3F3"/>
                </a:solidFill>
              </a:rPr>
              <a:t>Presentation template by Slides Carnival</a:t>
            </a:r>
            <a:endParaRPr lang="en" sz="2400" dirty="0" smtClean="0"/>
          </a:p>
          <a:p>
            <a:pPr lvl="0" indent="-381000">
              <a:lnSpc>
                <a:spcPct val="115000"/>
              </a:lnSpc>
              <a:buSzPts val="2400"/>
            </a:pPr>
            <a:r>
              <a:rPr lang="en" sz="2400" dirty="0" smtClean="0"/>
              <a:t>Background music: </a:t>
            </a:r>
          </a:p>
          <a:p>
            <a:pPr lvl="1">
              <a:lnSpc>
                <a:spcPct val="115000"/>
              </a:lnSpc>
            </a:pPr>
            <a:r>
              <a:rPr lang="en-GB" sz="1800" i="1" dirty="0" smtClean="0"/>
              <a:t>ambient piano </a:t>
            </a:r>
            <a:r>
              <a:rPr lang="en-GB" sz="1800" dirty="0" smtClean="0"/>
              <a:t>- by </a:t>
            </a:r>
            <a:r>
              <a:rPr lang="en-GB" sz="1800" dirty="0" smtClean="0"/>
              <a:t>blackpybeats</a:t>
            </a:r>
            <a:endParaRPr lang="en-GB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5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ADDITIONAL INFORMATION</a:t>
            </a:r>
            <a:endParaRPr dirty="0"/>
          </a:p>
        </p:txBody>
      </p:sp>
      <p:sp>
        <p:nvSpPr>
          <p:cNvPr id="344" name="Google Shape;344;p35"/>
          <p:cNvSpPr txBox="1">
            <a:spLocks noGrp="1"/>
          </p:cNvSpPr>
          <p:nvPr>
            <p:ph type="body" idx="1"/>
          </p:nvPr>
        </p:nvSpPr>
        <p:spPr>
          <a:xfrm>
            <a:off x="1165498" y="1130515"/>
            <a:ext cx="68580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81000">
              <a:lnSpc>
                <a:spcPct val="115000"/>
              </a:lnSpc>
              <a:buSzPts val="2400"/>
            </a:pPr>
            <a:r>
              <a:rPr lang="en-GB" sz="2000" dirty="0" smtClean="0">
                <a:solidFill>
                  <a:srgbClr val="F3F3F3"/>
                </a:solidFill>
              </a:rPr>
              <a:t>This presentation was made public at August </a:t>
            </a:r>
            <a:r>
              <a:rPr lang="en-GB" sz="2000" dirty="0" smtClean="0"/>
              <a:t>1</a:t>
            </a:r>
            <a:r>
              <a:rPr lang="en-GB" sz="2000" baseline="30000" dirty="0" smtClean="0">
                <a:solidFill>
                  <a:srgbClr val="F3F3F3"/>
                </a:solidFill>
              </a:rPr>
              <a:t>st</a:t>
            </a:r>
            <a:r>
              <a:rPr lang="en-GB" sz="2000" dirty="0" smtClean="0"/>
              <a:t> 2023</a:t>
            </a:r>
            <a:r>
              <a:rPr lang="en" sz="2000" dirty="0" smtClean="0"/>
              <a:t> and this fact is to be considered for any related patent proposals</a:t>
            </a:r>
          </a:p>
          <a:p>
            <a:pPr lvl="0" indent="-381000">
              <a:lnSpc>
                <a:spcPct val="115000"/>
              </a:lnSpc>
              <a:buSzPts val="2400"/>
            </a:pPr>
            <a:r>
              <a:rPr lang="en" sz="2000" dirty="0" smtClean="0">
                <a:solidFill>
                  <a:srgbClr val="F3F3F3"/>
                </a:solidFill>
              </a:rPr>
              <a:t>The </a:t>
            </a:r>
            <a:r>
              <a:rPr lang="en" sz="2000" dirty="0" smtClean="0"/>
              <a:t>new approach</a:t>
            </a:r>
            <a:r>
              <a:rPr lang="en" sz="2000" dirty="0" smtClean="0">
                <a:solidFill>
                  <a:srgbClr val="F3F3F3"/>
                </a:solidFill>
              </a:rPr>
              <a:t> </a:t>
            </a:r>
            <a:r>
              <a:rPr lang="en" sz="2000" dirty="0" smtClean="0">
                <a:solidFill>
                  <a:srgbClr val="F3F3F3"/>
                </a:solidFill>
              </a:rPr>
              <a:t>is not a comercial designation</a:t>
            </a:r>
          </a:p>
          <a:p>
            <a:pPr lvl="0" indent="-381000">
              <a:lnSpc>
                <a:spcPct val="115000"/>
              </a:lnSpc>
              <a:buSzPts val="2400"/>
            </a:pPr>
            <a:r>
              <a:rPr lang="en" sz="2000" dirty="0" smtClean="0"/>
              <a:t>This presentation is not comercial and does not feature a comercial product or </a:t>
            </a:r>
            <a:r>
              <a:rPr lang="en" sz="2000" dirty="0" smtClean="0"/>
              <a:t>service, currently or  future</a:t>
            </a:r>
          </a:p>
          <a:p>
            <a:pPr lvl="0" indent="-381000">
              <a:lnSpc>
                <a:spcPct val="115000"/>
              </a:lnSpc>
              <a:buSzPts val="2400"/>
            </a:pPr>
            <a:r>
              <a:rPr lang="en" sz="2000" dirty="0" smtClean="0">
                <a:solidFill>
                  <a:srgbClr val="F3F3F3"/>
                </a:solidFill>
              </a:rPr>
              <a:t>A proof of concept demonstration can be provided upon request</a:t>
            </a:r>
            <a:endParaRPr lang="en" sz="2000" dirty="0" smtClean="0">
              <a:solidFill>
                <a:srgbClr val="F3F3F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ctrTitle" idx="4294967295"/>
          </p:nvPr>
        </p:nvSpPr>
        <p:spPr>
          <a:xfrm>
            <a:off x="2002275" y="1259888"/>
            <a:ext cx="6671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 smtClean="0">
                <a:solidFill>
                  <a:schemeClr val="dk1"/>
                </a:solidFill>
              </a:rPr>
              <a:t>Author</a:t>
            </a:r>
            <a:endParaRPr sz="2200" b="1" dirty="0">
              <a:solidFill>
                <a:schemeClr val="dk1"/>
              </a:solidFill>
            </a:endParaRPr>
          </a:p>
        </p:txBody>
      </p:sp>
      <p:sp>
        <p:nvSpPr>
          <p:cNvPr id="86" name="Google Shape;86;p14"/>
          <p:cNvSpPr txBox="1">
            <a:spLocks noGrp="1"/>
          </p:cNvSpPr>
          <p:nvPr>
            <p:ph type="subTitle" idx="4294967295"/>
          </p:nvPr>
        </p:nvSpPr>
        <p:spPr>
          <a:xfrm>
            <a:off x="2002275" y="2266988"/>
            <a:ext cx="66714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 dirty="0" smtClean="0">
                <a:solidFill>
                  <a:schemeClr val="lt2"/>
                </a:solidFill>
              </a:rPr>
              <a:t>Mário Vicente</a:t>
            </a:r>
            <a:endParaRPr sz="3600" b="1" dirty="0">
              <a:solidFill>
                <a:schemeClr val="lt2"/>
              </a:solidFill>
            </a:endParaRPr>
          </a:p>
        </p:txBody>
      </p:sp>
      <p:sp>
        <p:nvSpPr>
          <p:cNvPr id="87" name="Google Shape;87;p14"/>
          <p:cNvSpPr txBox="1">
            <a:spLocks noGrp="1"/>
          </p:cNvSpPr>
          <p:nvPr>
            <p:ph type="body" idx="4294967295"/>
          </p:nvPr>
        </p:nvSpPr>
        <p:spPr>
          <a:xfrm>
            <a:off x="2000232" y="2857502"/>
            <a:ext cx="6671400" cy="1785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 smtClean="0">
                <a:solidFill>
                  <a:schemeClr val="lt2"/>
                </a:solidFill>
              </a:rPr>
              <a:t>you </a:t>
            </a:r>
            <a:r>
              <a:rPr lang="en" sz="2200" dirty="0">
                <a:solidFill>
                  <a:schemeClr val="lt2"/>
                </a:solidFill>
              </a:rPr>
              <a:t>can find me at </a:t>
            </a:r>
            <a:endParaRPr lang="en" sz="2200" dirty="0" smtClean="0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 smtClean="0">
                <a:solidFill>
                  <a:schemeClr val="lt2"/>
                </a:solidFill>
              </a:rPr>
              <a:t>    https://mariovicente.ltd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 smtClean="0">
                <a:solidFill>
                  <a:schemeClr val="lt2"/>
                </a:solidFill>
              </a:rPr>
              <a:t>    contact@mariovicente.ltd</a:t>
            </a:r>
            <a:endParaRPr sz="2200" dirty="0">
              <a:solidFill>
                <a:schemeClr val="lt2"/>
              </a:solidFill>
            </a:endParaRPr>
          </a:p>
        </p:txBody>
      </p:sp>
      <p:pic>
        <p:nvPicPr>
          <p:cNvPr id="88" name="Google Shape;88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98212" y="2014800"/>
            <a:ext cx="1091167" cy="1113900"/>
          </a:xfrm>
          <a:prstGeom prst="ellipse">
            <a:avLst/>
          </a:prstGeom>
          <a:noFill/>
          <a:ln w="9525" cap="flat" cmpd="sng">
            <a:solidFill>
              <a:srgbClr val="2E3037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7" name="Google Shape;240;p29"/>
          <p:cNvGrpSpPr/>
          <p:nvPr/>
        </p:nvGrpSpPr>
        <p:grpSpPr>
          <a:xfrm>
            <a:off x="2071670" y="3929072"/>
            <a:ext cx="213826" cy="168364"/>
            <a:chOff x="1236875" y="1623900"/>
            <a:chExt cx="465200" cy="455475"/>
          </a:xfrm>
        </p:grpSpPr>
        <p:sp>
          <p:nvSpPr>
            <p:cNvPr id="8" name="Google Shape;241;p29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l" t="t" r="r" b="b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42;p29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43;p29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l" t="t" r="r" b="b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44;p29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l" t="t" r="r" b="b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45;p29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46;p29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47;p29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l" t="t" r="r" b="b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265;p29"/>
          <p:cNvGrpSpPr/>
          <p:nvPr/>
        </p:nvGrpSpPr>
        <p:grpSpPr>
          <a:xfrm>
            <a:off x="2071670" y="3500444"/>
            <a:ext cx="202071" cy="162506"/>
            <a:chOff x="2594050" y="1631825"/>
            <a:chExt cx="439625" cy="439625"/>
          </a:xfrm>
        </p:grpSpPr>
        <p:sp>
          <p:nvSpPr>
            <p:cNvPr id="16" name="Google Shape;266;p2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67;p2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68;p2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69;p29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leanor template">
  <a:themeElements>
    <a:clrScheme name="Custom 347">
      <a:dk1>
        <a:srgbClr val="2E3037"/>
      </a:dk1>
      <a:lt1>
        <a:srgbClr val="FFFFFF"/>
      </a:lt1>
      <a:dk2>
        <a:srgbClr val="666666"/>
      </a:dk2>
      <a:lt2>
        <a:srgbClr val="F3F3F3"/>
      </a:lt2>
      <a:accent1>
        <a:srgbClr val="39C0BA"/>
      </a:accent1>
      <a:accent2>
        <a:srgbClr val="90E6E2"/>
      </a:accent2>
      <a:accent3>
        <a:srgbClr val="F35B69"/>
      </a:accent3>
      <a:accent4>
        <a:srgbClr val="FAB2B9"/>
      </a:accent4>
      <a:accent5>
        <a:srgbClr val="999FA9"/>
      </a:accent5>
      <a:accent6>
        <a:srgbClr val="E2E7EE"/>
      </a:accent6>
      <a:hlink>
        <a:srgbClr val="39C0B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614</Words>
  <PresentationFormat>On-screen Show (16:9)</PresentationFormat>
  <Paragraphs>117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Quicksand</vt:lpstr>
      <vt:lpstr>Eleanor template</vt:lpstr>
      <vt:lpstr>A new approach</vt:lpstr>
      <vt:lpstr>Slide 2</vt:lpstr>
      <vt:lpstr>Learning</vt:lpstr>
      <vt:lpstr>definition of Learning</vt:lpstr>
      <vt:lpstr>features of Learning</vt:lpstr>
      <vt:lpstr>consequences of the definition</vt:lpstr>
      <vt:lpstr>What is the new approach?</vt:lpstr>
      <vt:lpstr>Slide 8</vt:lpstr>
      <vt:lpstr>Features</vt:lpstr>
      <vt:lpstr>Features </vt:lpstr>
      <vt:lpstr>Features</vt:lpstr>
      <vt:lpstr>Slide 12</vt:lpstr>
      <vt:lpstr>Features</vt:lpstr>
      <vt:lpstr>Slide 14</vt:lpstr>
      <vt:lpstr>Features</vt:lpstr>
      <vt:lpstr>Slide 16</vt:lpstr>
      <vt:lpstr>Features</vt:lpstr>
      <vt:lpstr>Features</vt:lpstr>
      <vt:lpstr>What the new approach proves</vt:lpstr>
      <vt:lpstr>Slide 20</vt:lpstr>
      <vt:lpstr>The road ahead</vt:lpstr>
      <vt:lpstr>phylogenetics of AI</vt:lpstr>
      <vt:lpstr>processor architectures designed for AI</vt:lpstr>
      <vt:lpstr>Slide 24</vt:lpstr>
      <vt:lpstr>the end</vt:lpstr>
      <vt:lpstr>CREDITS</vt:lpstr>
      <vt:lpstr>ADDITIONAL INFORMATION</vt:lpstr>
      <vt:lpstr>Author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vicente</dc:creator>
  <cp:lastModifiedBy>vincent</cp:lastModifiedBy>
  <cp:revision>173</cp:revision>
  <dcterms:modified xsi:type="dcterms:W3CDTF">2023-08-06T21:02:55Z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